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handoutMasterIdLst>
    <p:handoutMasterId r:id="rId23"/>
  </p:handoutMasterIdLst>
  <p:sldIdLst>
    <p:sldId id="300" r:id="rId2"/>
    <p:sldId id="370" r:id="rId3"/>
    <p:sldId id="371" r:id="rId4"/>
    <p:sldId id="372" r:id="rId5"/>
    <p:sldId id="373" r:id="rId6"/>
    <p:sldId id="420" r:id="rId7"/>
    <p:sldId id="375" r:id="rId8"/>
    <p:sldId id="377" r:id="rId9"/>
    <p:sldId id="399" r:id="rId10"/>
    <p:sldId id="400" r:id="rId11"/>
    <p:sldId id="401" r:id="rId12"/>
    <p:sldId id="405" r:id="rId13"/>
    <p:sldId id="407" r:id="rId14"/>
    <p:sldId id="408" r:id="rId15"/>
    <p:sldId id="422" r:id="rId16"/>
    <p:sldId id="421" r:id="rId17"/>
    <p:sldId id="409" r:id="rId18"/>
    <p:sldId id="412" r:id="rId19"/>
    <p:sldId id="413" r:id="rId20"/>
    <p:sldId id="414" r:id="rId21"/>
  </p:sldIdLst>
  <p:sldSz cx="9144000" cy="6858000" type="screen4x3"/>
  <p:notesSz cx="7023100" cy="9309100"/>
  <p:custShowLst>
    <p:custShow name="Custom Show 1" id="0">
      <p:sldLst/>
    </p:custShow>
  </p:custShowLst>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FFFF00"/>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18" autoAdjust="0"/>
    <p:restoredTop sz="77264" autoAdjust="0"/>
  </p:normalViewPr>
  <p:slideViewPr>
    <p:cSldViewPr>
      <p:cViewPr varScale="1">
        <p:scale>
          <a:sx n="70" d="100"/>
          <a:sy n="70" d="100"/>
        </p:scale>
        <p:origin x="-154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482"/>
    </p:cViewPr>
  </p:sorterViewPr>
  <p:notesViewPr>
    <p:cSldViewPr>
      <p:cViewPr varScale="1">
        <p:scale>
          <a:sx n="80" d="100"/>
          <a:sy n="80" d="100"/>
        </p:scale>
        <p:origin x="-1974" y="-90"/>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bwMode="auto">
          <a:xfrm>
            <a:off x="0" y="0"/>
            <a:ext cx="3043343" cy="465455"/>
          </a:xfrm>
          <a:prstGeom prst="rect">
            <a:avLst/>
          </a:prstGeom>
          <a:noFill/>
          <a:ln w="9525">
            <a:noFill/>
            <a:miter lim="800000"/>
            <a:headEnd/>
            <a:tailEnd/>
          </a:ln>
          <a:effectLst/>
        </p:spPr>
        <p:txBody>
          <a:bodyPr vert="horz" wrap="square" lIns="93322" tIns="46661" rIns="93322" bIns="46661"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76803" name="Rectangle 3"/>
          <p:cNvSpPr>
            <a:spLocks noGrp="1" noChangeArrowheads="1"/>
          </p:cNvSpPr>
          <p:nvPr>
            <p:ph type="dt" sz="quarter" idx="1"/>
          </p:nvPr>
        </p:nvSpPr>
        <p:spPr bwMode="auto">
          <a:xfrm>
            <a:off x="3978133" y="0"/>
            <a:ext cx="3043343" cy="465455"/>
          </a:xfrm>
          <a:prstGeom prst="rect">
            <a:avLst/>
          </a:prstGeom>
          <a:noFill/>
          <a:ln w="9525">
            <a:noFill/>
            <a:miter lim="800000"/>
            <a:headEnd/>
            <a:tailEnd/>
          </a:ln>
          <a:effectLst/>
        </p:spPr>
        <p:txBody>
          <a:bodyPr vert="horz" wrap="square" lIns="93322" tIns="46661" rIns="93322" bIns="46661"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76804" name="Rectangle 4"/>
          <p:cNvSpPr>
            <a:spLocks noGrp="1" noChangeArrowheads="1"/>
          </p:cNvSpPr>
          <p:nvPr>
            <p:ph type="ftr" sz="quarter" idx="2"/>
          </p:nvPr>
        </p:nvSpPr>
        <p:spPr bwMode="auto">
          <a:xfrm>
            <a:off x="0" y="8842030"/>
            <a:ext cx="3043343" cy="465455"/>
          </a:xfrm>
          <a:prstGeom prst="rect">
            <a:avLst/>
          </a:prstGeom>
          <a:noFill/>
          <a:ln w="9525">
            <a:noFill/>
            <a:miter lim="800000"/>
            <a:headEnd/>
            <a:tailEnd/>
          </a:ln>
          <a:effectLst/>
        </p:spPr>
        <p:txBody>
          <a:bodyPr vert="horz" wrap="square" lIns="93322" tIns="46661" rIns="93322" bIns="46661"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76805" name="Rectangle 5"/>
          <p:cNvSpPr>
            <a:spLocks noGrp="1" noChangeArrowheads="1"/>
          </p:cNvSpPr>
          <p:nvPr>
            <p:ph type="sldNum" sz="quarter" idx="3"/>
          </p:nvPr>
        </p:nvSpPr>
        <p:spPr bwMode="auto">
          <a:xfrm>
            <a:off x="3978133" y="8842030"/>
            <a:ext cx="3043343" cy="465455"/>
          </a:xfrm>
          <a:prstGeom prst="rect">
            <a:avLst/>
          </a:prstGeom>
          <a:noFill/>
          <a:ln w="9525">
            <a:noFill/>
            <a:miter lim="800000"/>
            <a:headEnd/>
            <a:tailEnd/>
          </a:ln>
          <a:effectLst/>
        </p:spPr>
        <p:txBody>
          <a:bodyPr vert="horz" wrap="square" lIns="93322" tIns="46661" rIns="93322" bIns="46661" numCol="1" anchor="b" anchorCtr="0" compatLnSpc="1">
            <a:prstTxWarp prst="textNoShape">
              <a:avLst/>
            </a:prstTxWarp>
          </a:bodyPr>
          <a:lstStyle>
            <a:lvl1pPr algn="r" eaLnBrk="1" hangingPunct="1">
              <a:defRPr sz="1200">
                <a:latin typeface="Arial" charset="0"/>
              </a:defRPr>
            </a:lvl1pPr>
          </a:lstStyle>
          <a:p>
            <a:pPr>
              <a:defRPr/>
            </a:pPr>
            <a:fld id="{8FCC17F4-C18A-4263-912A-2CB4B2BDF009}" type="slidenum">
              <a:rPr lang="en-US"/>
              <a:pPr>
                <a:defRPr/>
              </a:pPr>
              <a:t>‹#›</a:t>
            </a:fld>
            <a:endParaRPr lang="en-US"/>
          </a:p>
        </p:txBody>
      </p:sp>
    </p:spTree>
    <p:extLst>
      <p:ext uri="{BB962C8B-B14F-4D97-AF65-F5344CB8AC3E}">
        <p14:creationId xmlns:p14="http://schemas.microsoft.com/office/powerpoint/2010/main" val="922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3043343" cy="465455"/>
          </a:xfrm>
          <a:prstGeom prst="rect">
            <a:avLst/>
          </a:prstGeom>
          <a:noFill/>
          <a:ln w="9525">
            <a:noFill/>
            <a:miter lim="800000"/>
            <a:headEnd/>
            <a:tailEnd/>
          </a:ln>
          <a:effectLst/>
        </p:spPr>
        <p:txBody>
          <a:bodyPr vert="horz" wrap="square" lIns="93322" tIns="46661" rIns="93322" bIns="46661"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29699" name="Rectangle 3"/>
          <p:cNvSpPr>
            <a:spLocks noGrp="1" noChangeArrowheads="1"/>
          </p:cNvSpPr>
          <p:nvPr>
            <p:ph type="dt" idx="1"/>
          </p:nvPr>
        </p:nvSpPr>
        <p:spPr bwMode="auto">
          <a:xfrm>
            <a:off x="3978133" y="0"/>
            <a:ext cx="3043343" cy="465455"/>
          </a:xfrm>
          <a:prstGeom prst="rect">
            <a:avLst/>
          </a:prstGeom>
          <a:noFill/>
          <a:ln w="9525">
            <a:noFill/>
            <a:miter lim="800000"/>
            <a:headEnd/>
            <a:tailEnd/>
          </a:ln>
          <a:effectLst/>
        </p:spPr>
        <p:txBody>
          <a:bodyPr vert="horz" wrap="square" lIns="93322" tIns="46661" rIns="93322" bIns="46661"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2772" name="Rectangle 4"/>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p:spPr>
      </p:sp>
      <p:sp>
        <p:nvSpPr>
          <p:cNvPr id="29701" name="Rectangle 5"/>
          <p:cNvSpPr>
            <a:spLocks noGrp="1" noChangeArrowheads="1"/>
          </p:cNvSpPr>
          <p:nvPr>
            <p:ph type="body" sz="quarter" idx="3"/>
          </p:nvPr>
        </p:nvSpPr>
        <p:spPr bwMode="auto">
          <a:xfrm>
            <a:off x="702310" y="4421824"/>
            <a:ext cx="5618480" cy="4189095"/>
          </a:xfrm>
          <a:prstGeom prst="rect">
            <a:avLst/>
          </a:prstGeom>
          <a:noFill/>
          <a:ln w="9525">
            <a:noFill/>
            <a:miter lim="800000"/>
            <a:headEnd/>
            <a:tailEnd/>
          </a:ln>
          <a:effectLst/>
        </p:spPr>
        <p:txBody>
          <a:bodyPr vert="horz" wrap="square" lIns="93322" tIns="46661" rIns="93322" bIns="4666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9702" name="Rectangle 6"/>
          <p:cNvSpPr>
            <a:spLocks noGrp="1" noChangeArrowheads="1"/>
          </p:cNvSpPr>
          <p:nvPr>
            <p:ph type="ftr" sz="quarter" idx="4"/>
          </p:nvPr>
        </p:nvSpPr>
        <p:spPr bwMode="auto">
          <a:xfrm>
            <a:off x="0" y="8842030"/>
            <a:ext cx="3043343" cy="465455"/>
          </a:xfrm>
          <a:prstGeom prst="rect">
            <a:avLst/>
          </a:prstGeom>
          <a:noFill/>
          <a:ln w="9525">
            <a:noFill/>
            <a:miter lim="800000"/>
            <a:headEnd/>
            <a:tailEnd/>
          </a:ln>
          <a:effectLst/>
        </p:spPr>
        <p:txBody>
          <a:bodyPr vert="horz" wrap="square" lIns="93322" tIns="46661" rIns="93322" bIns="46661"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29703" name="Rectangle 7"/>
          <p:cNvSpPr>
            <a:spLocks noGrp="1" noChangeArrowheads="1"/>
          </p:cNvSpPr>
          <p:nvPr>
            <p:ph type="sldNum" sz="quarter" idx="5"/>
          </p:nvPr>
        </p:nvSpPr>
        <p:spPr bwMode="auto">
          <a:xfrm>
            <a:off x="3978133" y="8842030"/>
            <a:ext cx="3043343" cy="465455"/>
          </a:xfrm>
          <a:prstGeom prst="rect">
            <a:avLst/>
          </a:prstGeom>
          <a:noFill/>
          <a:ln w="9525">
            <a:noFill/>
            <a:miter lim="800000"/>
            <a:headEnd/>
            <a:tailEnd/>
          </a:ln>
          <a:effectLst/>
        </p:spPr>
        <p:txBody>
          <a:bodyPr vert="horz" wrap="square" lIns="93322" tIns="46661" rIns="93322" bIns="46661" numCol="1" anchor="b" anchorCtr="0" compatLnSpc="1">
            <a:prstTxWarp prst="textNoShape">
              <a:avLst/>
            </a:prstTxWarp>
          </a:bodyPr>
          <a:lstStyle>
            <a:lvl1pPr algn="r" eaLnBrk="1" hangingPunct="1">
              <a:defRPr sz="1200">
                <a:latin typeface="Arial" charset="0"/>
              </a:defRPr>
            </a:lvl1pPr>
          </a:lstStyle>
          <a:p>
            <a:pPr>
              <a:defRPr/>
            </a:pPr>
            <a:fld id="{B0F008B5-E01C-4EA9-A736-36452DFB416B}" type="slidenum">
              <a:rPr lang="en-US"/>
              <a:pPr>
                <a:defRPr/>
              </a:pPr>
              <a:t>‹#›</a:t>
            </a:fld>
            <a:endParaRPr lang="en-US"/>
          </a:p>
        </p:txBody>
      </p:sp>
    </p:spTree>
    <p:extLst>
      <p:ext uri="{BB962C8B-B14F-4D97-AF65-F5344CB8AC3E}">
        <p14:creationId xmlns:p14="http://schemas.microsoft.com/office/powerpoint/2010/main" val="21849296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65682BE9-71F7-4241-ACF8-7A59521B3D4F}" type="slidenum">
              <a:rPr lang="en-US" smtClean="0"/>
              <a:pPr/>
              <a:t>1</a:t>
            </a:fld>
            <a:endParaRPr 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algn="r" eaLnBrk="1" hangingPunct="1"/>
            <a:endParaRPr lang="en-US" b="1"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C9938C4F-7F8D-4F68-A30A-1FB111EF9DD3}" type="slidenum">
              <a:rPr lang="en-US" smtClean="0"/>
              <a:pPr/>
              <a:t>11</a:t>
            </a:fld>
            <a:endParaRPr lang="en-US"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EB45A1ED-AF06-4461-869E-30A0002CB40F}" type="slidenum">
              <a:rPr lang="en-US" smtClean="0"/>
              <a:pPr/>
              <a:t>12</a:t>
            </a:fld>
            <a:endParaRPr lang="en-US"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US" b="1"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8A919396-3CBA-4C1D-8822-6ABC8F8C4F59}" type="slidenum">
              <a:rPr lang="en-US" smtClean="0"/>
              <a:pPr/>
              <a:t>13</a:t>
            </a:fld>
            <a:endParaRPr lang="en-US"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ECBBC35C-4A51-483F-84B8-3FA260C7DC99}" type="slidenum">
              <a:rPr lang="en-US" smtClean="0"/>
              <a:pPr/>
              <a:t>14</a:t>
            </a:fld>
            <a:endParaRPr lang="en-US"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lvl="3" eaLnBrk="1" hangingPunct="1"/>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B56BF9D8-8F49-4344-8727-2490DEC26428}" type="slidenum">
              <a:rPr lang="en-US" smtClean="0"/>
              <a:pPr/>
              <a:t>17</a:t>
            </a:fld>
            <a:endParaRPr lang="en-US"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6A4C5353-FB1B-4F12-BE3D-C8A9430B93FC}" type="slidenum">
              <a:rPr lang="en-US" smtClean="0"/>
              <a:pPr/>
              <a:t>18</a:t>
            </a:fld>
            <a:endParaRPr lang="en-US" smtClean="0"/>
          </a:p>
        </p:txBody>
      </p:sp>
      <p:sp>
        <p:nvSpPr>
          <p:cNvPr id="58371" name="Rectangle 2"/>
          <p:cNvSpPr>
            <a:spLocks noGrp="1" noRot="1" noChangeAspect="1" noChangeArrowheads="1" noTextEdit="1"/>
          </p:cNvSpPr>
          <p:nvPr>
            <p:ph type="sldImg"/>
          </p:nvPr>
        </p:nvSpPr>
        <p:spPr>
          <a:xfrm>
            <a:off x="1546225" y="309563"/>
            <a:ext cx="3930650" cy="2947987"/>
          </a:xfrm>
          <a:ln/>
        </p:spPr>
      </p:sp>
      <p:sp>
        <p:nvSpPr>
          <p:cNvPr id="58372" name="Rectangle 3"/>
          <p:cNvSpPr>
            <a:spLocks noGrp="1" noChangeArrowheads="1"/>
          </p:cNvSpPr>
          <p:nvPr>
            <p:ph type="body" idx="1"/>
          </p:nvPr>
        </p:nvSpPr>
        <p:spPr>
          <a:xfrm>
            <a:off x="702310" y="3413338"/>
            <a:ext cx="5618480" cy="5197581"/>
          </a:xfrm>
          <a:noFill/>
          <a:ln/>
        </p:spPr>
        <p:txBody>
          <a:bodyPr/>
          <a:lstStyle/>
          <a:p>
            <a:pPr eaLnBrk="1" hangingPunct="1"/>
            <a:endParaRPr lang="en-US" sz="1000" dirty="0"/>
          </a:p>
          <a:p>
            <a:pPr eaLnBrk="1" hangingPunct="1"/>
            <a:r>
              <a:rPr lang="en-US" sz="1000" dirty="0"/>
              <a:t>SO, WE’RE GONNA FOCUS ON EXAMPLES WHERE THE POP. S.D. IS UNKNOWN.</a:t>
            </a:r>
          </a:p>
          <a:p>
            <a:pPr eaLnBrk="1" hangingPunct="1"/>
            <a:endParaRPr lang="en-US" sz="1000" dirty="0"/>
          </a:p>
          <a:p>
            <a:pPr eaLnBrk="1" hangingPunct="1"/>
            <a:r>
              <a:rPr lang="en-US" sz="1000" dirty="0"/>
              <a:t>IN THESE CASES, WE USE s (SAMPLE STANDARD DEVIATION) AS A SUBSTITUTE FOR POPULATION STANDARD DEVIATION</a:t>
            </a:r>
          </a:p>
          <a:p>
            <a:pPr eaLnBrk="1" hangingPunct="1"/>
            <a:endParaRPr lang="en-US" sz="1000" dirty="0"/>
          </a:p>
          <a:p>
            <a:pPr eaLnBrk="1" hangingPunct="1"/>
            <a:r>
              <a:rPr lang="en-US" sz="1000" dirty="0"/>
              <a:t>HOWEVER, s IS A BIASED ESTIMATOR OF SIGMA. TO CORRECT FOR THIS BIAS, WE SUBTRACT 1 FROM N.</a:t>
            </a:r>
          </a:p>
          <a:p>
            <a:pPr eaLnBrk="1" hangingPunct="1"/>
            <a:endParaRPr lang="en-US" sz="1000" dirty="0"/>
          </a:p>
          <a:p>
            <a:pPr eaLnBrk="1" hangingPunct="1"/>
            <a:r>
              <a:rPr lang="en-US" sz="1000" dirty="0"/>
              <a:t>THIS IS THE FORMULA WE’LL BE FOCUSING ON.</a:t>
            </a:r>
          </a:p>
          <a:p>
            <a:pPr eaLnBrk="1" hangingPunct="1"/>
            <a:endParaRPr lang="en-US" sz="1000" dirty="0"/>
          </a:p>
          <a:p>
            <a:pPr eaLnBrk="1" hangingPunct="1"/>
            <a:r>
              <a:rPr lang="en-US" sz="1000" b="1" dirty="0"/>
              <a:t>SO FOR THIS WHOLE CHAPTER, THERE ARE ONLY 2 FORMULAS TO FOCUS ON.  THE PROPORTIONS ONE AND THIS ONE.</a:t>
            </a:r>
          </a:p>
          <a:p>
            <a:pPr eaLnBrk="1" hangingPunct="1"/>
            <a:endParaRPr lang="en-US" sz="1000" dirty="0"/>
          </a:p>
          <a:p>
            <a:pPr eaLnBrk="1" hangingPunct="1"/>
            <a:endParaRPr lang="en-US" sz="1000"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7CDA480-0E07-4F28-9DCD-6739B4E084D5}" type="slidenum">
              <a:rPr lang="en-US" smtClean="0"/>
              <a:pPr/>
              <a:t>19</a:t>
            </a:fld>
            <a:endParaRPr 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967A97AD-1261-4F26-AA94-1DAC2E858B79}" type="slidenum">
              <a:rPr lang="en-US" smtClean="0"/>
              <a:pPr/>
              <a:t>20</a:t>
            </a:fld>
            <a:endParaRPr lang="en-US" smtClean="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lnSpc>
                <a:spcPct val="90000"/>
              </a:lnSpc>
            </a:pPr>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D3D390B7-9801-4C14-95D1-0CE70F208197}" type="slidenum">
              <a:rPr lang="en-US" smtClean="0"/>
              <a:pPr/>
              <a:t>2</a:t>
            </a:fld>
            <a:endParaRPr lang="en-US"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US" b="1"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8ACD8A8A-A5CE-4D57-A3D4-E255B1E41371}" type="slidenum">
              <a:rPr lang="en-US" smtClean="0"/>
              <a:pPr/>
              <a:t>3</a:t>
            </a:fld>
            <a:endParaRPr lang="en-US"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29E5CE93-87C0-41E1-8148-948898E6A279}" type="slidenum">
              <a:rPr lang="en-US" smtClean="0"/>
              <a:pPr/>
              <a:t>4</a:t>
            </a:fld>
            <a:endParaRPr lang="en-US"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61AE7328-B5FF-4729-9C50-7B070758BE32}" type="slidenum">
              <a:rPr lang="en-US" smtClean="0"/>
              <a:pPr/>
              <a:t>5</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b="1"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E62DBA12-8EF9-40DA-850C-33795D3D9B29}" type="slidenum">
              <a:rPr lang="en-US" smtClean="0"/>
              <a:pPr/>
              <a:t>7</a:t>
            </a:fld>
            <a:endParaRPr lang="en-US"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3AD9DC73-0F4D-4A51-883B-39A3C4974584}" type="slidenum">
              <a:rPr lang="en-US" smtClean="0"/>
              <a:pPr/>
              <a:t>8</a:t>
            </a:fld>
            <a:endParaRPr lang="en-US" smtClean="0"/>
          </a:p>
        </p:txBody>
      </p:sp>
      <p:sp>
        <p:nvSpPr>
          <p:cNvPr id="45059" name="Rectangle 2"/>
          <p:cNvSpPr>
            <a:spLocks noGrp="1" noRot="1" noChangeAspect="1" noChangeArrowheads="1" noTextEdit="1"/>
          </p:cNvSpPr>
          <p:nvPr>
            <p:ph type="sldImg"/>
          </p:nvPr>
        </p:nvSpPr>
        <p:spPr>
          <a:xfrm>
            <a:off x="1235075" y="698500"/>
            <a:ext cx="3930650" cy="2947988"/>
          </a:xfrm>
          <a:ln/>
        </p:spPr>
      </p:sp>
      <p:sp>
        <p:nvSpPr>
          <p:cNvPr id="45060" name="Rectangle 3"/>
          <p:cNvSpPr>
            <a:spLocks noGrp="1" noChangeArrowheads="1"/>
          </p:cNvSpPr>
          <p:nvPr>
            <p:ph type="body" idx="1"/>
          </p:nvPr>
        </p:nvSpPr>
        <p:spPr>
          <a:xfrm>
            <a:off x="702310" y="3723640"/>
            <a:ext cx="5618480" cy="5430308"/>
          </a:xfrm>
          <a:noFill/>
          <a:ln/>
        </p:spPr>
        <p:txBody>
          <a:bodyPr/>
          <a:lstStyle/>
          <a:p>
            <a:pPr eaLnBrk="1" hangingPunct="1"/>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9D17C4C5-AC4D-4BF7-883F-6566938300E7}" type="slidenum">
              <a:rPr lang="en-US" smtClean="0"/>
              <a:pPr/>
              <a:t>9</a:t>
            </a:fld>
            <a:endParaRPr lang="en-US"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algn="r" eaLnBrk="1" hangingPunct="1"/>
            <a:r>
              <a:rPr lang="en-US" b="1" smtClean="0"/>
              <a:t>SPRING ’07, SOC 3155 CLASS #11</a:t>
            </a:r>
          </a:p>
          <a:p>
            <a:pPr eaLnBrk="1" hangingPunct="1"/>
            <a:endParaRPr lang="en-US" b="1" smtClean="0"/>
          </a:p>
          <a:p>
            <a:pPr eaLnBrk="1" hangingPunct="1"/>
            <a:endParaRPr lang="en-US" b="1" smtClean="0"/>
          </a:p>
          <a:p>
            <a:pPr eaLnBrk="1" hangingPunct="1"/>
            <a:endParaRPr lang="en-US" b="1" smtClean="0"/>
          </a:p>
          <a:p>
            <a:pPr eaLnBrk="1" hangingPunct="1"/>
            <a:r>
              <a:rPr lang="en-US" b="1" smtClean="0"/>
              <a:t>[LOGON TO NET:</a:t>
            </a:r>
          </a:p>
          <a:p>
            <a:pPr eaLnBrk="1" hangingPunct="1"/>
            <a:r>
              <a:rPr lang="en-US" b="1" smtClean="0"/>
              <a:t>POINT OUT SSR HW #2 IS NOW POSTED &amp; IS DUE NEXT TUESDAY;</a:t>
            </a:r>
          </a:p>
          <a:p>
            <a:pPr eaLnBrk="1" hangingPunct="1"/>
            <a:r>
              <a:rPr lang="en-US" b="1" smtClean="0"/>
              <a:t>HW #3 IS DUE NEXT THURSDAY</a:t>
            </a:r>
          </a:p>
          <a:p>
            <a:pPr eaLnBrk="1" hangingPunct="1"/>
            <a:endParaRPr lang="en-US" b="1" smtClean="0"/>
          </a:p>
          <a:p>
            <a:pPr eaLnBrk="1" hangingPunct="1"/>
            <a:endParaRPr lang="en-US" b="1" smtClean="0"/>
          </a:p>
          <a:p>
            <a:pPr eaLnBrk="1" hangingPunct="1"/>
            <a:r>
              <a:rPr lang="en-US" b="1" smtClean="0"/>
              <a:t>[ANNOUNCEMENT: BRING BOOKS &amp; CALCULATORS FOR NEXT TIME….]</a:t>
            </a:r>
          </a:p>
          <a:p>
            <a:pPr algn="r" eaLnBrk="1" hangingPunct="1"/>
            <a:endParaRPr lang="en-US" b="1" smtClean="0"/>
          </a:p>
          <a:p>
            <a:pPr eaLnBrk="1" hangingPunct="1"/>
            <a:endParaRPr lang="en-US" b="1" smtClean="0"/>
          </a:p>
          <a:p>
            <a:pPr eaLnBrk="1" hangingPunct="1"/>
            <a:endParaRPr lang="en-US" b="1" smtClean="0"/>
          </a:p>
          <a:p>
            <a:pPr eaLnBrk="1" hangingPunct="1"/>
            <a:r>
              <a:rPr lang="en-US" b="1" smtClean="0"/>
              <a:t>TODAY’s material coincides with Chapter 7 of Healey.</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A16BD3DC-37B3-4985-BC88-ED74C40C9D46}" type="slidenum">
              <a:rPr lang="en-US" smtClean="0"/>
              <a:pPr/>
              <a:t>10</a:t>
            </a:fld>
            <a:endParaRPr lang="en-US"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eaLnBrk="1" hangingPunct="1">
                <a:defRPr/>
              </a:pPr>
              <a:endParaRPr lang="en-US" sz="2400">
                <a:latin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eaLnBrk="1" hangingPunct="1">
                  <a:defRPr/>
                </a:pPr>
                <a:endParaRPr lang="en-US" sz="2400">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eaLnBrk="1" hangingPunct="1">
                  <a:defRPr/>
                </a:pPr>
                <a:endParaRPr lang="en-US" sz="2400">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eaLnBrk="1" hangingPunct="1">
                  <a:defRPr/>
                </a:pPr>
                <a:endParaRPr lang="en-US" sz="2400">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eaLnBrk="1" hangingPunct="1">
                  <a:defRPr/>
                </a:pPr>
                <a:endParaRPr lang="en-US" sz="2400">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eaLnBrk="1" hangingPunct="1">
                  <a:defRPr/>
                </a:pPr>
                <a:endParaRPr lang="en-US" sz="2400">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eaLnBrk="1" hangingPunct="1">
                  <a:defRPr/>
                </a:pPr>
                <a:endParaRPr lang="en-US" sz="2400">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eaLnBrk="1" hangingPunct="1">
                  <a:defRPr/>
                </a:pPr>
                <a:endParaRPr lang="en-US" sz="2400">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eaLnBrk="1" hangingPunct="1">
                  <a:defRPr/>
                </a:pPr>
                <a:endParaRPr lang="en-US" sz="2400">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eaLnBrk="1" hangingPunct="1">
                  <a:defRPr/>
                </a:pPr>
                <a:endParaRPr lang="en-US" sz="2400">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eaLnBrk="1" hangingPunct="1">
                  <a:defRPr/>
                </a:pPr>
                <a:endParaRPr lang="en-US" sz="2400">
                  <a:latin typeface="Times New Roman" pitchFamily="18" charset="0"/>
                </a:endParaRPr>
              </a:p>
            </p:txBody>
          </p:sp>
        </p:grpSp>
      </p:grpSp>
      <p:sp>
        <p:nvSpPr>
          <p:cNvPr id="699411"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US"/>
              <a:t>Click to edit Master title style</a:t>
            </a:r>
          </a:p>
        </p:txBody>
      </p:sp>
      <p:sp>
        <p:nvSpPr>
          <p:cNvPr id="699412"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a:t>Click to edit Master subtitle style</a:t>
            </a:r>
          </a:p>
        </p:txBody>
      </p:sp>
      <p:sp>
        <p:nvSpPr>
          <p:cNvPr id="18" name="Rectangle 16"/>
          <p:cNvSpPr>
            <a:spLocks noGrp="1" noChangeArrowheads="1"/>
          </p:cNvSpPr>
          <p:nvPr>
            <p:ph type="dt" sz="half" idx="10"/>
          </p:nvPr>
        </p:nvSpPr>
        <p:spPr>
          <a:xfrm>
            <a:off x="457200" y="6248400"/>
            <a:ext cx="2133600" cy="457200"/>
          </a:xfrm>
        </p:spPr>
        <p:txBody>
          <a:bodyPr/>
          <a:lstStyle>
            <a:lvl1pPr>
              <a:defRPr/>
            </a:lvl1pPr>
          </a:lstStyle>
          <a:p>
            <a:pPr>
              <a:defRPr/>
            </a:pPr>
            <a:endParaRPr lang="en-US"/>
          </a:p>
        </p:txBody>
      </p:sp>
      <p:sp>
        <p:nvSpPr>
          <p:cNvPr id="19" name="Rectangle 17"/>
          <p:cNvSpPr>
            <a:spLocks noGrp="1" noChangeArrowheads="1"/>
          </p:cNvSpPr>
          <p:nvPr>
            <p:ph type="ftr" sz="quarter" idx="11"/>
          </p:nvPr>
        </p:nvSpPr>
        <p:spPr/>
        <p:txBody>
          <a:bodyPr/>
          <a:lstStyle>
            <a:lvl1pPr>
              <a:defRPr/>
            </a:lvl1pPr>
          </a:lstStyle>
          <a:p>
            <a:pPr>
              <a:defRPr/>
            </a:pPr>
            <a:endParaRPr lang="en-US"/>
          </a:p>
        </p:txBody>
      </p:sp>
      <p:sp>
        <p:nvSpPr>
          <p:cNvPr id="20" name="Rectangle 18"/>
          <p:cNvSpPr>
            <a:spLocks noGrp="1" noChangeArrowheads="1"/>
          </p:cNvSpPr>
          <p:nvPr>
            <p:ph type="sldNum" sz="quarter" idx="12"/>
          </p:nvPr>
        </p:nvSpPr>
        <p:spPr/>
        <p:txBody>
          <a:bodyPr/>
          <a:lstStyle>
            <a:lvl1pPr>
              <a:defRPr/>
            </a:lvl1pPr>
          </a:lstStyle>
          <a:p>
            <a:pPr>
              <a:defRPr/>
            </a:pPr>
            <a:fld id="{6FB728DD-34C5-4CF4-9BC7-8BCEB357D19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8081D822-8AF4-4520-8F10-9E440851D118}"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F73776E1-F97F-4991-8F6B-8E67A6000EDF}"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81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9B3974ED-3BB1-4AD9-8EF8-FDFE9BD7AEC8}"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981200"/>
            <a:ext cx="8229600" cy="3886200"/>
          </a:xfrm>
        </p:spPr>
        <p:txBody>
          <a:bodyPr/>
          <a:lstStyle/>
          <a:p>
            <a:pPr lvl="0"/>
            <a:endParaRPr lang="en-US" noProof="0" smtClean="0"/>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7A9AB486-98E3-4784-89E5-585F46013BC6}"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5B0127BC-3BB5-42FE-A227-9E1508F302A9}"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DD7FD42A-D90D-4C4B-8E47-C8F4F0BBD55F}"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49688D09-2D93-4D45-B635-8459FB30A1AC}"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ftr" sz="quarter" idx="10"/>
          </p:nvPr>
        </p:nvSpPr>
        <p:spPr>
          <a:ln/>
        </p:spPr>
        <p:txBody>
          <a:bodyPr/>
          <a:lstStyle>
            <a:lvl1pPr>
              <a:defRPr/>
            </a:lvl1pPr>
          </a:lstStyle>
          <a:p>
            <a:pPr>
              <a:defRPr/>
            </a:pPr>
            <a:endParaRPr lang="en-US"/>
          </a:p>
        </p:txBody>
      </p:sp>
      <p:sp>
        <p:nvSpPr>
          <p:cNvPr id="8" name="Rectangle 3"/>
          <p:cNvSpPr>
            <a:spLocks noGrp="1" noChangeArrowheads="1"/>
          </p:cNvSpPr>
          <p:nvPr>
            <p:ph type="sldNum" sz="quarter" idx="11"/>
          </p:nvPr>
        </p:nvSpPr>
        <p:spPr>
          <a:ln/>
        </p:spPr>
        <p:txBody>
          <a:bodyPr/>
          <a:lstStyle>
            <a:lvl1pPr>
              <a:defRPr/>
            </a:lvl1pPr>
          </a:lstStyle>
          <a:p>
            <a:pPr>
              <a:defRPr/>
            </a:pPr>
            <a:fld id="{77BA584A-EE39-49E3-ABED-570F8660BC06}" type="slidenum">
              <a:rPr lang="en-US"/>
              <a:pPr>
                <a:defRPr/>
              </a:pPr>
              <a:t>‹#›</a:t>
            </a:fld>
            <a:endParaRPr lang="en-US"/>
          </a:p>
        </p:txBody>
      </p:sp>
      <p:sp>
        <p:nvSpPr>
          <p:cNvPr id="9"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ftr" sz="quarter"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pPr>
              <a:defRPr/>
            </a:pPr>
            <a:fld id="{620A4C48-568A-44F7-B299-04BEF5B4331E}" type="slidenum">
              <a:rPr lang="en-US"/>
              <a:pPr>
                <a:defRPr/>
              </a:pPr>
              <a:t>‹#›</a:t>
            </a:fld>
            <a:endParaRPr lang="en-US"/>
          </a:p>
        </p:txBody>
      </p:sp>
      <p:sp>
        <p:nvSpPr>
          <p:cNvPr id="5"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en-US"/>
          </a:p>
        </p:txBody>
      </p:sp>
      <p:sp>
        <p:nvSpPr>
          <p:cNvPr id="3" name="Rectangle 3"/>
          <p:cNvSpPr>
            <a:spLocks noGrp="1" noChangeArrowheads="1"/>
          </p:cNvSpPr>
          <p:nvPr>
            <p:ph type="sldNum" sz="quarter" idx="11"/>
          </p:nvPr>
        </p:nvSpPr>
        <p:spPr>
          <a:ln/>
        </p:spPr>
        <p:txBody>
          <a:bodyPr/>
          <a:lstStyle>
            <a:lvl1pPr>
              <a:defRPr/>
            </a:lvl1pPr>
          </a:lstStyle>
          <a:p>
            <a:pPr>
              <a:defRPr/>
            </a:pPr>
            <a:fld id="{FEEB883A-0487-4B27-B54B-15926267318A}" type="slidenum">
              <a:rPr lang="en-US"/>
              <a:pPr>
                <a:defRPr/>
              </a:pPr>
              <a:t>‹#›</a:t>
            </a:fld>
            <a:endParaRPr lang="en-US"/>
          </a:p>
        </p:txBody>
      </p:sp>
      <p:sp>
        <p:nvSpPr>
          <p:cNvPr id="4"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6C37497A-7702-4AED-9593-ED3C4F07E0F0}"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70383520-9D3B-4EFD-A9B8-0289CCAA4006}"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8370"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mn-lt"/>
              </a:defRPr>
            </a:lvl1pPr>
          </a:lstStyle>
          <a:p>
            <a:pPr>
              <a:defRPr/>
            </a:pPr>
            <a:endParaRPr lang="en-US"/>
          </a:p>
        </p:txBody>
      </p:sp>
      <p:sp>
        <p:nvSpPr>
          <p:cNvPr id="698371"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pPr>
              <a:defRPr/>
            </a:pPr>
            <a:fld id="{C05BAFDA-4AC9-4B1B-9695-5700271B837D}" type="slidenum">
              <a:rPr lang="en-US"/>
              <a:pPr>
                <a:defRPr/>
              </a:pPr>
              <a:t>‹#›</a:t>
            </a:fld>
            <a:endParaRPr lang="en-US"/>
          </a:p>
        </p:txBody>
      </p:sp>
      <p:grpSp>
        <p:nvGrpSpPr>
          <p:cNvPr id="2052" name="Group 4"/>
          <p:cNvGrpSpPr>
            <a:grpSpLocks/>
          </p:cNvGrpSpPr>
          <p:nvPr/>
        </p:nvGrpSpPr>
        <p:grpSpPr bwMode="auto">
          <a:xfrm>
            <a:off x="0" y="0"/>
            <a:ext cx="9144000" cy="546100"/>
            <a:chOff x="0" y="0"/>
            <a:chExt cx="5760" cy="344"/>
          </a:xfrm>
        </p:grpSpPr>
        <p:sp>
          <p:nvSpPr>
            <p:cNvPr id="698373"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698374"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eaLnBrk="1" hangingPunct="1">
                <a:defRPr/>
              </a:pPr>
              <a:endParaRPr lang="en-US" sz="2400">
                <a:latin typeface="Times New Roman" pitchFamily="18" charset="0"/>
              </a:endParaRPr>
            </a:p>
          </p:txBody>
        </p:sp>
        <p:sp>
          <p:nvSpPr>
            <p:cNvPr id="698375"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eaLnBrk="1" hangingPunct="1">
                <a:defRPr/>
              </a:pPr>
              <a:endParaRPr lang="en-US">
                <a:solidFill>
                  <a:schemeClr val="hlink"/>
                </a:solidFill>
                <a:latin typeface="Arial" charset="0"/>
              </a:endParaRPr>
            </a:p>
          </p:txBody>
        </p:sp>
        <p:sp>
          <p:nvSpPr>
            <p:cNvPr id="698376"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eaLnBrk="1" hangingPunct="1">
                <a:defRPr/>
              </a:pPr>
              <a:endParaRPr lang="en-US">
                <a:solidFill>
                  <a:schemeClr val="hlink"/>
                </a:solidFill>
                <a:latin typeface="Arial" charset="0"/>
              </a:endParaRPr>
            </a:p>
          </p:txBody>
        </p:sp>
        <p:sp>
          <p:nvSpPr>
            <p:cNvPr id="698377"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eaLnBrk="1" hangingPunct="1">
                <a:defRPr/>
              </a:pPr>
              <a:endParaRPr lang="en-US">
                <a:solidFill>
                  <a:schemeClr val="accent2"/>
                </a:solidFill>
                <a:latin typeface="Arial" charset="0"/>
              </a:endParaRPr>
            </a:p>
          </p:txBody>
        </p:sp>
        <p:sp>
          <p:nvSpPr>
            <p:cNvPr id="698378"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eaLnBrk="1" hangingPunct="1">
                <a:defRPr/>
              </a:pPr>
              <a:endParaRPr lang="en-US">
                <a:solidFill>
                  <a:schemeClr val="hlink"/>
                </a:solidFill>
                <a:latin typeface="Arial" charset="0"/>
              </a:endParaRPr>
            </a:p>
          </p:txBody>
        </p:sp>
        <p:sp>
          <p:nvSpPr>
            <p:cNvPr id="698379"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eaLnBrk="1" hangingPunct="1">
                <a:defRPr/>
              </a:pPr>
              <a:endParaRPr lang="en-US" sz="2400">
                <a:latin typeface="Times New Roman" pitchFamily="18" charset="0"/>
              </a:endParaRPr>
            </a:p>
          </p:txBody>
        </p:sp>
        <p:sp>
          <p:nvSpPr>
            <p:cNvPr id="698380"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eaLnBrk="1" hangingPunct="1">
                <a:defRPr/>
              </a:pPr>
              <a:endParaRPr lang="en-US">
                <a:solidFill>
                  <a:schemeClr val="accent2"/>
                </a:solidFill>
                <a:latin typeface="Arial" charset="0"/>
              </a:endParaRPr>
            </a:p>
          </p:txBody>
        </p:sp>
        <p:sp>
          <p:nvSpPr>
            <p:cNvPr id="698381"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eaLnBrk="1" hangingPunct="1">
                <a:defRPr/>
              </a:pPr>
              <a:endParaRPr lang="en-US">
                <a:solidFill>
                  <a:schemeClr val="accent2"/>
                </a:solidFill>
                <a:latin typeface="Arial" charset="0"/>
              </a:endParaRPr>
            </a:p>
          </p:txBody>
        </p:sp>
      </p:grpSp>
      <p:sp>
        <p:nvSpPr>
          <p:cNvPr id="2053"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4"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98384"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mn-lt"/>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753"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 id="2147483752" r:id="rId13"/>
  </p:sldLayoutIdLst>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noFill/>
        </p:spPr>
        <p:txBody>
          <a:bodyPr/>
          <a:lstStyle/>
          <a:p>
            <a:pPr eaLnBrk="1" hangingPunct="1"/>
            <a:r>
              <a:rPr lang="en-US" sz="3600" smtClean="0"/>
              <a:t>1. Exams</a:t>
            </a:r>
            <a:br>
              <a:rPr lang="en-US" sz="3600" smtClean="0"/>
            </a:br>
            <a:r>
              <a:rPr lang="en-US" sz="3600" smtClean="0"/>
              <a:t>2. Sampling Distributions</a:t>
            </a:r>
            <a:br>
              <a:rPr lang="en-US" sz="3600" smtClean="0"/>
            </a:br>
            <a:r>
              <a:rPr lang="en-US" sz="3600" smtClean="0"/>
              <a:t>3. Estimation + Confidence Intervals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p:spPr>
        <p:txBody>
          <a:bodyPr/>
          <a:lstStyle/>
          <a:p>
            <a:pPr eaLnBrk="1" hangingPunct="1"/>
            <a:r>
              <a:rPr lang="en-US" sz="4000" smtClean="0"/>
              <a:t>Introduction to Estimation</a:t>
            </a:r>
          </a:p>
        </p:txBody>
      </p:sp>
      <p:sp>
        <p:nvSpPr>
          <p:cNvPr id="637955" name="Rectangle 3"/>
          <p:cNvSpPr>
            <a:spLocks noGrp="1" noChangeArrowheads="1"/>
          </p:cNvSpPr>
          <p:nvPr>
            <p:ph type="body" idx="1"/>
          </p:nvPr>
        </p:nvSpPr>
        <p:spPr>
          <a:xfrm>
            <a:off x="457200" y="1600200"/>
            <a:ext cx="8229600" cy="4572000"/>
          </a:xfrm>
        </p:spPr>
        <p:txBody>
          <a:bodyPr/>
          <a:lstStyle/>
          <a:p>
            <a:pPr eaLnBrk="1" hangingPunct="1"/>
            <a:r>
              <a:rPr lang="en-US" dirty="0" smtClean="0"/>
              <a:t>Estimation procedures</a:t>
            </a:r>
          </a:p>
          <a:p>
            <a:pPr lvl="1" eaLnBrk="1" hangingPunct="1"/>
            <a:r>
              <a:rPr lang="en-US" dirty="0" smtClean="0"/>
              <a:t>Purpose:</a:t>
            </a:r>
          </a:p>
          <a:p>
            <a:pPr lvl="2" eaLnBrk="1" hangingPunct="1"/>
            <a:r>
              <a:rPr lang="en-US" dirty="0" smtClean="0"/>
              <a:t>To estimate population parameters from sample statistics</a:t>
            </a:r>
          </a:p>
          <a:p>
            <a:pPr lvl="3" eaLnBrk="1" hangingPunct="1"/>
            <a:r>
              <a:rPr lang="en-US" dirty="0" smtClean="0"/>
              <a:t>Using the sampling distribution to infer from a sample to the population</a:t>
            </a:r>
          </a:p>
          <a:p>
            <a:pPr lvl="1" eaLnBrk="1" hangingPunct="1"/>
            <a:r>
              <a:rPr lang="en-US" dirty="0" smtClean="0"/>
              <a:t>Most commonly used for polling data</a:t>
            </a:r>
          </a:p>
          <a:p>
            <a:pPr lvl="1" eaLnBrk="1" hangingPunct="1"/>
            <a:r>
              <a:rPr lang="en-US" dirty="0" smtClean="0"/>
              <a:t>2 components:</a:t>
            </a:r>
          </a:p>
          <a:p>
            <a:pPr lvl="2" eaLnBrk="1" hangingPunct="1"/>
            <a:r>
              <a:rPr lang="en-US" dirty="0" smtClean="0"/>
              <a:t>Point estimate (sample mean, sample proportion)</a:t>
            </a:r>
          </a:p>
          <a:p>
            <a:pPr lvl="2" eaLnBrk="1" hangingPunct="1"/>
            <a:r>
              <a:rPr lang="en-US" dirty="0" smtClean="0"/>
              <a:t>Confidence intervals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379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3795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37955">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37955">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37955">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37955">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37955">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3795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7955"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457200"/>
            <a:ext cx="8229600" cy="685800"/>
          </a:xfrm>
          <a:noFill/>
        </p:spPr>
        <p:txBody>
          <a:bodyPr/>
          <a:lstStyle/>
          <a:p>
            <a:pPr eaLnBrk="1" hangingPunct="1"/>
            <a:r>
              <a:rPr lang="en-US" sz="3200" smtClean="0"/>
              <a:t>Estimation</a:t>
            </a:r>
          </a:p>
        </p:txBody>
      </p:sp>
      <p:sp>
        <p:nvSpPr>
          <p:cNvPr id="640003" name="Rectangle 3"/>
          <p:cNvSpPr>
            <a:spLocks noGrp="1" noChangeArrowheads="1"/>
          </p:cNvSpPr>
          <p:nvPr>
            <p:ph type="body" sz="half" idx="1"/>
          </p:nvPr>
        </p:nvSpPr>
        <p:spPr/>
        <p:txBody>
          <a:bodyPr/>
          <a:lstStyle/>
          <a:p>
            <a:pPr eaLnBrk="1" hangingPunct="1">
              <a:lnSpc>
                <a:spcPct val="90000"/>
              </a:lnSpc>
              <a:buFont typeface="Wingdings" pitchFamily="2" charset="2"/>
              <a:buNone/>
            </a:pPr>
            <a:r>
              <a:rPr lang="en-US" smtClean="0"/>
              <a:t> </a:t>
            </a:r>
          </a:p>
        </p:txBody>
      </p:sp>
      <p:sp>
        <p:nvSpPr>
          <p:cNvPr id="640004" name="Rectangle 4"/>
          <p:cNvSpPr>
            <a:spLocks noGrp="1" noChangeArrowheads="1"/>
          </p:cNvSpPr>
          <p:nvPr>
            <p:ph type="body" sz="half" idx="2"/>
          </p:nvPr>
        </p:nvSpPr>
        <p:spPr>
          <a:xfrm>
            <a:off x="533400" y="1219200"/>
            <a:ext cx="8153400" cy="1524000"/>
          </a:xfrm>
        </p:spPr>
        <p:txBody>
          <a:bodyPr/>
          <a:lstStyle/>
          <a:p>
            <a:pPr eaLnBrk="1" hangingPunct="1">
              <a:lnSpc>
                <a:spcPct val="90000"/>
              </a:lnSpc>
            </a:pPr>
            <a:r>
              <a:rPr lang="en-US" sz="2400" smtClean="0"/>
              <a:t>Point Estimate: Value of a sample statistic used to estimate a population parameter</a:t>
            </a:r>
          </a:p>
          <a:p>
            <a:pPr eaLnBrk="1" hangingPunct="1">
              <a:lnSpc>
                <a:spcPct val="90000"/>
              </a:lnSpc>
            </a:pPr>
            <a:r>
              <a:rPr lang="en-US" sz="2400" smtClean="0"/>
              <a:t>Confidence Interval: A range of values around the point estimate</a:t>
            </a:r>
          </a:p>
          <a:p>
            <a:pPr eaLnBrk="1" hangingPunct="1">
              <a:lnSpc>
                <a:spcPct val="90000"/>
              </a:lnSpc>
            </a:pPr>
            <a:endParaRPr lang="en-US" smtClean="0"/>
          </a:p>
        </p:txBody>
      </p:sp>
      <p:grpSp>
        <p:nvGrpSpPr>
          <p:cNvPr id="19461" name="Group 5"/>
          <p:cNvGrpSpPr>
            <a:grpSpLocks/>
          </p:cNvGrpSpPr>
          <p:nvPr/>
        </p:nvGrpSpPr>
        <p:grpSpPr bwMode="auto">
          <a:xfrm>
            <a:off x="1870075" y="4506913"/>
            <a:ext cx="5130800" cy="85725"/>
            <a:chOff x="1178" y="2839"/>
            <a:chExt cx="3232" cy="54"/>
          </a:xfrm>
        </p:grpSpPr>
        <p:sp>
          <p:nvSpPr>
            <p:cNvPr id="19474" name="Line 6"/>
            <p:cNvSpPr>
              <a:spLocks noChangeShapeType="1"/>
            </p:cNvSpPr>
            <p:nvPr/>
          </p:nvSpPr>
          <p:spPr bwMode="auto">
            <a:xfrm>
              <a:off x="4275" y="2869"/>
              <a:ext cx="0" cy="24"/>
            </a:xfrm>
            <a:prstGeom prst="line">
              <a:avLst/>
            </a:prstGeom>
            <a:noFill/>
            <a:ln w="50800">
              <a:solidFill>
                <a:srgbClr val="FF0000"/>
              </a:solidFill>
              <a:round/>
              <a:headEnd/>
              <a:tailEnd/>
            </a:ln>
          </p:spPr>
          <p:txBody>
            <a:bodyPr wrap="none" anchor="ctr"/>
            <a:lstStyle/>
            <a:p>
              <a:endParaRPr lang="en-US"/>
            </a:p>
          </p:txBody>
        </p:sp>
        <p:sp>
          <p:nvSpPr>
            <p:cNvPr id="19475" name="Line 7"/>
            <p:cNvSpPr>
              <a:spLocks noChangeShapeType="1"/>
            </p:cNvSpPr>
            <p:nvPr/>
          </p:nvSpPr>
          <p:spPr bwMode="auto">
            <a:xfrm>
              <a:off x="3945" y="2869"/>
              <a:ext cx="0" cy="24"/>
            </a:xfrm>
            <a:prstGeom prst="line">
              <a:avLst/>
            </a:prstGeom>
            <a:noFill/>
            <a:ln w="50800">
              <a:solidFill>
                <a:srgbClr val="FF0000"/>
              </a:solidFill>
              <a:round/>
              <a:headEnd/>
              <a:tailEnd/>
            </a:ln>
          </p:spPr>
          <p:txBody>
            <a:bodyPr wrap="none" anchor="ctr"/>
            <a:lstStyle/>
            <a:p>
              <a:endParaRPr lang="en-US"/>
            </a:p>
          </p:txBody>
        </p:sp>
        <p:sp>
          <p:nvSpPr>
            <p:cNvPr id="19476" name="Line 8"/>
            <p:cNvSpPr>
              <a:spLocks noChangeShapeType="1"/>
            </p:cNvSpPr>
            <p:nvPr/>
          </p:nvSpPr>
          <p:spPr bwMode="auto">
            <a:xfrm>
              <a:off x="3616" y="2869"/>
              <a:ext cx="0" cy="24"/>
            </a:xfrm>
            <a:prstGeom prst="line">
              <a:avLst/>
            </a:prstGeom>
            <a:noFill/>
            <a:ln w="50800">
              <a:solidFill>
                <a:srgbClr val="FF0000"/>
              </a:solidFill>
              <a:round/>
              <a:headEnd/>
              <a:tailEnd/>
            </a:ln>
          </p:spPr>
          <p:txBody>
            <a:bodyPr wrap="none" anchor="ctr"/>
            <a:lstStyle/>
            <a:p>
              <a:endParaRPr lang="en-US"/>
            </a:p>
          </p:txBody>
        </p:sp>
        <p:sp>
          <p:nvSpPr>
            <p:cNvPr id="19477" name="Line 9"/>
            <p:cNvSpPr>
              <a:spLocks noChangeShapeType="1"/>
            </p:cNvSpPr>
            <p:nvPr/>
          </p:nvSpPr>
          <p:spPr bwMode="auto">
            <a:xfrm>
              <a:off x="3285" y="2869"/>
              <a:ext cx="0" cy="24"/>
            </a:xfrm>
            <a:prstGeom prst="line">
              <a:avLst/>
            </a:prstGeom>
            <a:noFill/>
            <a:ln w="50800">
              <a:solidFill>
                <a:srgbClr val="FF0000"/>
              </a:solidFill>
              <a:round/>
              <a:headEnd/>
              <a:tailEnd/>
            </a:ln>
          </p:spPr>
          <p:txBody>
            <a:bodyPr wrap="none" anchor="ctr"/>
            <a:lstStyle/>
            <a:p>
              <a:endParaRPr lang="en-US"/>
            </a:p>
          </p:txBody>
        </p:sp>
        <p:sp>
          <p:nvSpPr>
            <p:cNvPr id="19478" name="Line 10"/>
            <p:cNvSpPr>
              <a:spLocks noChangeShapeType="1"/>
            </p:cNvSpPr>
            <p:nvPr/>
          </p:nvSpPr>
          <p:spPr bwMode="auto">
            <a:xfrm>
              <a:off x="2957" y="2869"/>
              <a:ext cx="0" cy="24"/>
            </a:xfrm>
            <a:prstGeom prst="line">
              <a:avLst/>
            </a:prstGeom>
            <a:noFill/>
            <a:ln w="50800">
              <a:solidFill>
                <a:srgbClr val="FF0000"/>
              </a:solidFill>
              <a:round/>
              <a:headEnd/>
              <a:tailEnd/>
            </a:ln>
          </p:spPr>
          <p:txBody>
            <a:bodyPr wrap="none" anchor="ctr"/>
            <a:lstStyle/>
            <a:p>
              <a:endParaRPr lang="en-US"/>
            </a:p>
          </p:txBody>
        </p:sp>
        <p:sp>
          <p:nvSpPr>
            <p:cNvPr id="19479" name="Line 11"/>
            <p:cNvSpPr>
              <a:spLocks noChangeShapeType="1"/>
            </p:cNvSpPr>
            <p:nvPr/>
          </p:nvSpPr>
          <p:spPr bwMode="auto">
            <a:xfrm>
              <a:off x="2626" y="2869"/>
              <a:ext cx="0" cy="24"/>
            </a:xfrm>
            <a:prstGeom prst="line">
              <a:avLst/>
            </a:prstGeom>
            <a:noFill/>
            <a:ln w="50800">
              <a:solidFill>
                <a:srgbClr val="FF0000"/>
              </a:solidFill>
              <a:round/>
              <a:headEnd/>
              <a:tailEnd/>
            </a:ln>
          </p:spPr>
          <p:txBody>
            <a:bodyPr wrap="none" anchor="ctr"/>
            <a:lstStyle/>
            <a:p>
              <a:endParaRPr lang="en-US"/>
            </a:p>
          </p:txBody>
        </p:sp>
        <p:sp>
          <p:nvSpPr>
            <p:cNvPr id="19480" name="Line 12"/>
            <p:cNvSpPr>
              <a:spLocks noChangeShapeType="1"/>
            </p:cNvSpPr>
            <p:nvPr/>
          </p:nvSpPr>
          <p:spPr bwMode="auto">
            <a:xfrm>
              <a:off x="2297" y="2869"/>
              <a:ext cx="0" cy="24"/>
            </a:xfrm>
            <a:prstGeom prst="line">
              <a:avLst/>
            </a:prstGeom>
            <a:noFill/>
            <a:ln w="50800">
              <a:solidFill>
                <a:srgbClr val="FF0000"/>
              </a:solidFill>
              <a:round/>
              <a:headEnd/>
              <a:tailEnd/>
            </a:ln>
          </p:spPr>
          <p:txBody>
            <a:bodyPr wrap="none" anchor="ctr"/>
            <a:lstStyle/>
            <a:p>
              <a:endParaRPr lang="en-US"/>
            </a:p>
          </p:txBody>
        </p:sp>
        <p:sp>
          <p:nvSpPr>
            <p:cNvPr id="19481" name="Line 13"/>
            <p:cNvSpPr>
              <a:spLocks noChangeShapeType="1"/>
            </p:cNvSpPr>
            <p:nvPr/>
          </p:nvSpPr>
          <p:spPr bwMode="auto">
            <a:xfrm>
              <a:off x="1966" y="2869"/>
              <a:ext cx="0" cy="24"/>
            </a:xfrm>
            <a:prstGeom prst="line">
              <a:avLst/>
            </a:prstGeom>
            <a:noFill/>
            <a:ln w="50800">
              <a:solidFill>
                <a:srgbClr val="FF0000"/>
              </a:solidFill>
              <a:round/>
              <a:headEnd/>
              <a:tailEnd/>
            </a:ln>
          </p:spPr>
          <p:txBody>
            <a:bodyPr wrap="none" anchor="ctr"/>
            <a:lstStyle/>
            <a:p>
              <a:endParaRPr lang="en-US"/>
            </a:p>
          </p:txBody>
        </p:sp>
        <p:sp>
          <p:nvSpPr>
            <p:cNvPr id="19482" name="Line 14"/>
            <p:cNvSpPr>
              <a:spLocks noChangeShapeType="1"/>
            </p:cNvSpPr>
            <p:nvPr/>
          </p:nvSpPr>
          <p:spPr bwMode="auto">
            <a:xfrm>
              <a:off x="1638" y="2869"/>
              <a:ext cx="0" cy="24"/>
            </a:xfrm>
            <a:prstGeom prst="line">
              <a:avLst/>
            </a:prstGeom>
            <a:noFill/>
            <a:ln w="50800">
              <a:solidFill>
                <a:srgbClr val="FF0000"/>
              </a:solidFill>
              <a:round/>
              <a:headEnd/>
              <a:tailEnd/>
            </a:ln>
          </p:spPr>
          <p:txBody>
            <a:bodyPr wrap="none" anchor="ctr"/>
            <a:lstStyle/>
            <a:p>
              <a:endParaRPr lang="en-US"/>
            </a:p>
          </p:txBody>
        </p:sp>
        <p:sp>
          <p:nvSpPr>
            <p:cNvPr id="19483" name="Line 15"/>
            <p:cNvSpPr>
              <a:spLocks noChangeShapeType="1"/>
            </p:cNvSpPr>
            <p:nvPr/>
          </p:nvSpPr>
          <p:spPr bwMode="auto">
            <a:xfrm>
              <a:off x="1307" y="2869"/>
              <a:ext cx="0" cy="24"/>
            </a:xfrm>
            <a:prstGeom prst="line">
              <a:avLst/>
            </a:prstGeom>
            <a:noFill/>
            <a:ln w="50800">
              <a:solidFill>
                <a:srgbClr val="FF0000"/>
              </a:solidFill>
              <a:round/>
              <a:headEnd/>
              <a:tailEnd/>
            </a:ln>
          </p:spPr>
          <p:txBody>
            <a:bodyPr wrap="none" anchor="ctr"/>
            <a:lstStyle/>
            <a:p>
              <a:endParaRPr lang="en-US"/>
            </a:p>
          </p:txBody>
        </p:sp>
        <p:sp>
          <p:nvSpPr>
            <p:cNvPr id="19484" name="Line 16"/>
            <p:cNvSpPr>
              <a:spLocks noChangeShapeType="1"/>
            </p:cNvSpPr>
            <p:nvPr/>
          </p:nvSpPr>
          <p:spPr bwMode="auto">
            <a:xfrm>
              <a:off x="1178" y="2839"/>
              <a:ext cx="3232" cy="0"/>
            </a:xfrm>
            <a:prstGeom prst="line">
              <a:avLst/>
            </a:prstGeom>
            <a:noFill/>
            <a:ln w="50800">
              <a:solidFill>
                <a:srgbClr val="FF0000"/>
              </a:solidFill>
              <a:round/>
              <a:headEnd/>
              <a:tailEnd/>
            </a:ln>
          </p:spPr>
          <p:txBody>
            <a:bodyPr wrap="none" anchor="ctr"/>
            <a:lstStyle/>
            <a:p>
              <a:endParaRPr lang="en-US"/>
            </a:p>
          </p:txBody>
        </p:sp>
      </p:grpSp>
      <p:sp>
        <p:nvSpPr>
          <p:cNvPr id="19462" name="Rectangle 17"/>
          <p:cNvSpPr>
            <a:spLocks noChangeArrowheads="1"/>
          </p:cNvSpPr>
          <p:nvPr/>
        </p:nvSpPr>
        <p:spPr bwMode="auto">
          <a:xfrm>
            <a:off x="2970213" y="3113088"/>
            <a:ext cx="3197225" cy="454025"/>
          </a:xfrm>
          <a:prstGeom prst="rect">
            <a:avLst/>
          </a:prstGeom>
          <a:noFill/>
          <a:ln w="12700">
            <a:noFill/>
            <a:miter lim="800000"/>
            <a:headEnd/>
            <a:tailEnd/>
          </a:ln>
        </p:spPr>
        <p:txBody>
          <a:bodyPr lIns="90488" tIns="44450" rIns="90488" bIns="44450">
            <a:spAutoFit/>
          </a:bodyPr>
          <a:lstStyle/>
          <a:p>
            <a:pPr>
              <a:spcBef>
                <a:spcPct val="50000"/>
              </a:spcBef>
            </a:pPr>
            <a:r>
              <a:rPr lang="en-US" sz="2400">
                <a:solidFill>
                  <a:srgbClr val="8F2B88"/>
                </a:solidFill>
                <a:latin typeface="Arial" charset="0"/>
              </a:rPr>
              <a:t>Confidence Interval</a:t>
            </a:r>
          </a:p>
        </p:txBody>
      </p:sp>
      <p:sp>
        <p:nvSpPr>
          <p:cNvPr id="19463" name="Rectangle 18"/>
          <p:cNvSpPr>
            <a:spLocks noChangeArrowheads="1"/>
          </p:cNvSpPr>
          <p:nvPr/>
        </p:nvSpPr>
        <p:spPr bwMode="auto">
          <a:xfrm>
            <a:off x="6176963" y="2922588"/>
            <a:ext cx="2428875" cy="454025"/>
          </a:xfrm>
          <a:prstGeom prst="rect">
            <a:avLst/>
          </a:prstGeom>
          <a:noFill/>
          <a:ln w="12700">
            <a:noFill/>
            <a:miter lim="800000"/>
            <a:headEnd/>
            <a:tailEnd/>
          </a:ln>
        </p:spPr>
        <p:txBody>
          <a:bodyPr lIns="90488" tIns="44450" rIns="90488" bIns="44450">
            <a:spAutoFit/>
          </a:bodyPr>
          <a:lstStyle/>
          <a:p>
            <a:pPr>
              <a:spcBef>
                <a:spcPct val="50000"/>
              </a:spcBef>
            </a:pPr>
            <a:r>
              <a:rPr lang="en-US" sz="2400">
                <a:solidFill>
                  <a:srgbClr val="8F2B88"/>
                </a:solidFill>
                <a:latin typeface="Arial" charset="0"/>
              </a:rPr>
              <a:t>Point Estimate</a:t>
            </a:r>
          </a:p>
        </p:txBody>
      </p:sp>
      <p:sp>
        <p:nvSpPr>
          <p:cNvPr id="19464" name="Rectangle 19"/>
          <p:cNvSpPr>
            <a:spLocks noChangeArrowheads="1"/>
          </p:cNvSpPr>
          <p:nvPr/>
        </p:nvSpPr>
        <p:spPr bwMode="auto">
          <a:xfrm>
            <a:off x="1255713" y="5208588"/>
            <a:ext cx="2701925" cy="819150"/>
          </a:xfrm>
          <a:prstGeom prst="rect">
            <a:avLst/>
          </a:prstGeom>
          <a:noFill/>
          <a:ln w="12700">
            <a:noFill/>
            <a:miter lim="800000"/>
            <a:headEnd/>
            <a:tailEnd/>
          </a:ln>
        </p:spPr>
        <p:txBody>
          <a:bodyPr lIns="90488" tIns="44450" rIns="90488" bIns="44450">
            <a:spAutoFit/>
          </a:bodyPr>
          <a:lstStyle/>
          <a:p>
            <a:pPr algn="ctr">
              <a:spcBef>
                <a:spcPct val="50000"/>
              </a:spcBef>
            </a:pPr>
            <a:r>
              <a:rPr lang="en-US" sz="2400">
                <a:solidFill>
                  <a:srgbClr val="8F2B88"/>
                </a:solidFill>
                <a:latin typeface="Arial" charset="0"/>
              </a:rPr>
              <a:t>Confidence Limit (Lower)</a:t>
            </a:r>
          </a:p>
        </p:txBody>
      </p:sp>
      <p:sp>
        <p:nvSpPr>
          <p:cNvPr id="19465" name="Rectangle 20"/>
          <p:cNvSpPr>
            <a:spLocks noChangeArrowheads="1"/>
          </p:cNvSpPr>
          <p:nvPr/>
        </p:nvSpPr>
        <p:spPr bwMode="auto">
          <a:xfrm>
            <a:off x="4913313" y="5208588"/>
            <a:ext cx="2701925" cy="819150"/>
          </a:xfrm>
          <a:prstGeom prst="rect">
            <a:avLst/>
          </a:prstGeom>
          <a:noFill/>
          <a:ln w="12700">
            <a:noFill/>
            <a:miter lim="800000"/>
            <a:headEnd/>
            <a:tailEnd/>
          </a:ln>
        </p:spPr>
        <p:txBody>
          <a:bodyPr lIns="90488" tIns="44450" rIns="90488" bIns="44450">
            <a:spAutoFit/>
          </a:bodyPr>
          <a:lstStyle/>
          <a:p>
            <a:pPr algn="ctr">
              <a:spcBef>
                <a:spcPct val="50000"/>
              </a:spcBef>
            </a:pPr>
            <a:r>
              <a:rPr lang="en-US" sz="2400">
                <a:solidFill>
                  <a:srgbClr val="8F2B88"/>
                </a:solidFill>
                <a:latin typeface="Arial" charset="0"/>
              </a:rPr>
              <a:t>Confidence Limit (Upper)</a:t>
            </a:r>
          </a:p>
        </p:txBody>
      </p:sp>
      <p:sp>
        <p:nvSpPr>
          <p:cNvPr id="19466" name="Oval 21"/>
          <p:cNvSpPr>
            <a:spLocks noChangeArrowheads="1"/>
          </p:cNvSpPr>
          <p:nvPr/>
        </p:nvSpPr>
        <p:spPr bwMode="auto">
          <a:xfrm>
            <a:off x="4289425" y="4375150"/>
            <a:ext cx="292100" cy="292100"/>
          </a:xfrm>
          <a:prstGeom prst="ellipse">
            <a:avLst/>
          </a:prstGeom>
          <a:solidFill>
            <a:srgbClr val="00DFCA"/>
          </a:solidFill>
          <a:ln w="12700">
            <a:solidFill>
              <a:schemeClr val="tx1"/>
            </a:solidFill>
            <a:round/>
            <a:headEnd/>
            <a:tailEnd/>
          </a:ln>
        </p:spPr>
        <p:txBody>
          <a:bodyPr wrap="none" anchor="ctr"/>
          <a:lstStyle/>
          <a:p>
            <a:endParaRPr lang="en-US"/>
          </a:p>
        </p:txBody>
      </p:sp>
      <p:sp>
        <p:nvSpPr>
          <p:cNvPr id="19467" name="Line 22"/>
          <p:cNvSpPr>
            <a:spLocks noChangeShapeType="1"/>
          </p:cNvSpPr>
          <p:nvPr/>
        </p:nvSpPr>
        <p:spPr bwMode="auto">
          <a:xfrm>
            <a:off x="2606675" y="3908425"/>
            <a:ext cx="0" cy="1149350"/>
          </a:xfrm>
          <a:prstGeom prst="line">
            <a:avLst/>
          </a:prstGeom>
          <a:noFill/>
          <a:ln w="50800">
            <a:solidFill>
              <a:schemeClr val="tx2"/>
            </a:solidFill>
            <a:round/>
            <a:headEnd/>
            <a:tailEnd/>
          </a:ln>
        </p:spPr>
        <p:txBody>
          <a:bodyPr wrap="none" anchor="ctr"/>
          <a:lstStyle/>
          <a:p>
            <a:endParaRPr lang="en-US"/>
          </a:p>
        </p:txBody>
      </p:sp>
      <p:sp>
        <p:nvSpPr>
          <p:cNvPr id="19468" name="Line 23"/>
          <p:cNvSpPr>
            <a:spLocks noChangeShapeType="1"/>
          </p:cNvSpPr>
          <p:nvPr/>
        </p:nvSpPr>
        <p:spPr bwMode="auto">
          <a:xfrm>
            <a:off x="6264275" y="3908425"/>
            <a:ext cx="0" cy="1149350"/>
          </a:xfrm>
          <a:prstGeom prst="line">
            <a:avLst/>
          </a:prstGeom>
          <a:noFill/>
          <a:ln w="50800">
            <a:solidFill>
              <a:schemeClr val="tx2"/>
            </a:solidFill>
            <a:round/>
            <a:headEnd/>
            <a:tailEnd/>
          </a:ln>
        </p:spPr>
        <p:txBody>
          <a:bodyPr wrap="none" anchor="ctr"/>
          <a:lstStyle/>
          <a:p>
            <a:endParaRPr lang="en-US"/>
          </a:p>
        </p:txBody>
      </p:sp>
      <p:sp>
        <p:nvSpPr>
          <p:cNvPr id="19469" name="Line 24"/>
          <p:cNvSpPr>
            <a:spLocks noChangeShapeType="1"/>
          </p:cNvSpPr>
          <p:nvPr/>
        </p:nvSpPr>
        <p:spPr bwMode="auto">
          <a:xfrm flipH="1">
            <a:off x="4533900" y="3308350"/>
            <a:ext cx="1584325" cy="1101725"/>
          </a:xfrm>
          <a:prstGeom prst="line">
            <a:avLst/>
          </a:prstGeom>
          <a:noFill/>
          <a:ln w="25400">
            <a:solidFill>
              <a:schemeClr val="folHlink"/>
            </a:solidFill>
            <a:round/>
            <a:headEnd/>
            <a:tailEnd type="triangle" w="med" len="med"/>
          </a:ln>
        </p:spPr>
        <p:txBody>
          <a:bodyPr wrap="none" anchor="ctr"/>
          <a:lstStyle/>
          <a:p>
            <a:endParaRPr lang="en-US"/>
          </a:p>
        </p:txBody>
      </p:sp>
      <p:sp>
        <p:nvSpPr>
          <p:cNvPr id="19470" name="Line 25"/>
          <p:cNvSpPr>
            <a:spLocks noChangeShapeType="1"/>
          </p:cNvSpPr>
          <p:nvPr/>
        </p:nvSpPr>
        <p:spPr bwMode="auto">
          <a:xfrm>
            <a:off x="2590800" y="4038600"/>
            <a:ext cx="3587750" cy="0"/>
          </a:xfrm>
          <a:prstGeom prst="line">
            <a:avLst/>
          </a:prstGeom>
          <a:noFill/>
          <a:ln w="25400">
            <a:solidFill>
              <a:schemeClr val="folHlink"/>
            </a:solidFill>
            <a:round/>
            <a:headEnd type="triangle" w="med" len="med"/>
            <a:tailEnd type="triangle" w="med" len="med"/>
          </a:ln>
        </p:spPr>
        <p:txBody>
          <a:bodyPr wrap="none" anchor="ctr"/>
          <a:lstStyle/>
          <a:p>
            <a:endParaRPr lang="en-US"/>
          </a:p>
        </p:txBody>
      </p:sp>
      <p:sp>
        <p:nvSpPr>
          <p:cNvPr id="19471" name="Text Box 26"/>
          <p:cNvSpPr txBox="1">
            <a:spLocks noChangeArrowheads="1"/>
          </p:cNvSpPr>
          <p:nvPr/>
        </p:nvSpPr>
        <p:spPr bwMode="auto">
          <a:xfrm>
            <a:off x="4175125" y="4760913"/>
            <a:ext cx="501650" cy="366712"/>
          </a:xfrm>
          <a:prstGeom prst="rect">
            <a:avLst/>
          </a:prstGeom>
          <a:noFill/>
          <a:ln w="9525">
            <a:noFill/>
            <a:miter lim="800000"/>
            <a:headEnd/>
            <a:tailEnd/>
          </a:ln>
        </p:spPr>
        <p:txBody>
          <a:bodyPr wrap="none">
            <a:spAutoFit/>
          </a:bodyPr>
          <a:lstStyle/>
          <a:p>
            <a:pPr eaLnBrk="1" hangingPunct="1"/>
            <a:r>
              <a:rPr lang="en-US">
                <a:latin typeface="Arial" charset="0"/>
              </a:rPr>
              <a:t>.58</a:t>
            </a:r>
          </a:p>
        </p:txBody>
      </p:sp>
      <p:sp>
        <p:nvSpPr>
          <p:cNvPr id="19472" name="Text Box 27"/>
          <p:cNvSpPr txBox="1">
            <a:spLocks noChangeArrowheads="1"/>
          </p:cNvSpPr>
          <p:nvPr/>
        </p:nvSpPr>
        <p:spPr bwMode="auto">
          <a:xfrm>
            <a:off x="2422525" y="4989513"/>
            <a:ext cx="628650" cy="366712"/>
          </a:xfrm>
          <a:prstGeom prst="rect">
            <a:avLst/>
          </a:prstGeom>
          <a:noFill/>
          <a:ln w="9525">
            <a:noFill/>
            <a:miter lim="800000"/>
            <a:headEnd/>
            <a:tailEnd/>
          </a:ln>
        </p:spPr>
        <p:txBody>
          <a:bodyPr wrap="none">
            <a:spAutoFit/>
          </a:bodyPr>
          <a:lstStyle/>
          <a:p>
            <a:pPr eaLnBrk="1" hangingPunct="1"/>
            <a:r>
              <a:rPr lang="en-US">
                <a:latin typeface="Arial" charset="0"/>
              </a:rPr>
              <a:t>.546</a:t>
            </a:r>
          </a:p>
        </p:txBody>
      </p:sp>
      <p:sp>
        <p:nvSpPr>
          <p:cNvPr id="19473" name="Text Box 28"/>
          <p:cNvSpPr txBox="1">
            <a:spLocks noChangeArrowheads="1"/>
          </p:cNvSpPr>
          <p:nvPr/>
        </p:nvSpPr>
        <p:spPr bwMode="auto">
          <a:xfrm>
            <a:off x="6003925" y="4989513"/>
            <a:ext cx="628650" cy="366712"/>
          </a:xfrm>
          <a:prstGeom prst="rect">
            <a:avLst/>
          </a:prstGeom>
          <a:noFill/>
          <a:ln w="9525">
            <a:noFill/>
            <a:miter lim="800000"/>
            <a:headEnd/>
            <a:tailEnd/>
          </a:ln>
        </p:spPr>
        <p:txBody>
          <a:bodyPr wrap="none">
            <a:spAutoFit/>
          </a:bodyPr>
          <a:lstStyle/>
          <a:p>
            <a:pPr eaLnBrk="1" hangingPunct="1"/>
            <a:r>
              <a:rPr lang="en-US">
                <a:latin typeface="Arial" charset="0"/>
              </a:rPr>
              <a:t>.614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400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4000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4000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0003" grpId="0" build="p"/>
      <p:bldP spid="640004"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901700" y="534988"/>
            <a:ext cx="7535863" cy="1182687"/>
          </a:xfrm>
        </p:spPr>
        <p:txBody>
          <a:bodyPr/>
          <a:lstStyle/>
          <a:p>
            <a:pPr eaLnBrk="1" hangingPunct="1"/>
            <a:r>
              <a:rPr lang="en-US" dirty="0" smtClean="0"/>
              <a:t>Estimation1 : Pick Confidence Level</a:t>
            </a:r>
          </a:p>
        </p:txBody>
      </p:sp>
      <p:sp>
        <p:nvSpPr>
          <p:cNvPr id="644099" name="Rectangle 3"/>
          <p:cNvSpPr>
            <a:spLocks noGrp="1" noChangeArrowheads="1"/>
          </p:cNvSpPr>
          <p:nvPr>
            <p:ph type="body" idx="1"/>
          </p:nvPr>
        </p:nvSpPr>
        <p:spPr>
          <a:xfrm>
            <a:off x="685800" y="2112963"/>
            <a:ext cx="7772400" cy="4059237"/>
          </a:xfrm>
        </p:spPr>
        <p:txBody>
          <a:bodyPr/>
          <a:lstStyle/>
          <a:p>
            <a:pPr lvl="1" eaLnBrk="1" hangingPunct="1"/>
            <a:r>
              <a:rPr lang="en-US" dirty="0" smtClean="0"/>
              <a:t>Confidence LEVEL</a:t>
            </a:r>
          </a:p>
          <a:p>
            <a:pPr lvl="2" eaLnBrk="1" hangingPunct="1"/>
            <a:r>
              <a:rPr lang="en-US" dirty="0" smtClean="0"/>
              <a:t>Probability that the unknown population parameter falls within the interval</a:t>
            </a:r>
          </a:p>
          <a:p>
            <a:pPr lvl="3" eaLnBrk="1" hangingPunct="1"/>
            <a:r>
              <a:rPr lang="en-US" dirty="0" smtClean="0"/>
              <a:t>Alpha (</a:t>
            </a:r>
            <a:r>
              <a:rPr lang="en-US" dirty="0" smtClean="0">
                <a:latin typeface="Symbol" pitchFamily="18" charset="2"/>
              </a:rPr>
              <a:t>)</a:t>
            </a:r>
          </a:p>
          <a:p>
            <a:pPr lvl="4" eaLnBrk="1" hangingPunct="1"/>
            <a:r>
              <a:rPr lang="en-US" dirty="0" smtClean="0"/>
              <a:t>The probability that the parameter is NOT within the interval</a:t>
            </a:r>
            <a:endParaRPr lang="en-US" dirty="0" smtClean="0">
              <a:latin typeface="Symbol" pitchFamily="18" charset="2"/>
            </a:endParaRPr>
          </a:p>
          <a:p>
            <a:pPr lvl="4" eaLnBrk="1" hangingPunct="1"/>
            <a:r>
              <a:rPr lang="en-US" dirty="0" smtClean="0">
                <a:latin typeface="Symbol" pitchFamily="18" charset="2"/>
              </a:rPr>
              <a:t>  </a:t>
            </a:r>
            <a:r>
              <a:rPr lang="en-US" dirty="0" smtClean="0"/>
              <a:t>is the odds of making an error</a:t>
            </a:r>
          </a:p>
          <a:p>
            <a:pPr lvl="4" eaLnBrk="1" hangingPunct="1"/>
            <a:r>
              <a:rPr lang="en-US" dirty="0" smtClean="0"/>
              <a:t>Confidence level = 1 - </a:t>
            </a:r>
            <a:r>
              <a:rPr lang="en-US" dirty="0" smtClean="0">
                <a:latin typeface="Symbol" pitchFamily="18" charset="2"/>
              </a:rPr>
              <a:t></a:t>
            </a:r>
            <a:endParaRPr lang="en-US" dirty="0" smtClean="0"/>
          </a:p>
          <a:p>
            <a:pPr lvl="2" eaLnBrk="1" hangingPunct="1"/>
            <a:r>
              <a:rPr lang="en-US" dirty="0" smtClean="0"/>
              <a:t>Conventionally, confidence level values are almost always 95%or 99%</a:t>
            </a:r>
          </a:p>
          <a:p>
            <a:pPr lvl="3" eaLnBrk="1" hangingPunct="1">
              <a:buFont typeface="Wingdings" pitchFamily="2" charset="2"/>
              <a:buNone/>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4409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44099">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4409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44099">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44099">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44099">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4409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099"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0" y="274638"/>
            <a:ext cx="8991600" cy="563562"/>
          </a:xfrm>
        </p:spPr>
        <p:txBody>
          <a:bodyPr/>
          <a:lstStyle/>
          <a:p>
            <a:pPr eaLnBrk="1" hangingPunct="1"/>
            <a:r>
              <a:rPr lang="en-US" sz="2800" b="1" smtClean="0"/>
              <a:t/>
            </a:r>
            <a:br>
              <a:rPr lang="en-US" sz="2800" b="1" smtClean="0"/>
            </a:br>
            <a:r>
              <a:rPr lang="en-US" sz="2800" b="1" smtClean="0"/>
              <a:t>Procedure for Constructing an Interval Estimate</a:t>
            </a:r>
          </a:p>
        </p:txBody>
      </p:sp>
      <p:sp>
        <p:nvSpPr>
          <p:cNvPr id="542723" name="Rectangle 3"/>
          <p:cNvSpPr>
            <a:spLocks noGrp="1" noChangeArrowheads="1"/>
          </p:cNvSpPr>
          <p:nvPr>
            <p:ph type="body" sz="half" idx="1"/>
          </p:nvPr>
        </p:nvSpPr>
        <p:spPr/>
        <p:txBody>
          <a:bodyPr/>
          <a:lstStyle/>
          <a:p>
            <a:pPr eaLnBrk="1" hangingPunct="1">
              <a:lnSpc>
                <a:spcPct val="90000"/>
              </a:lnSpc>
              <a:buFont typeface="Wingdings" pitchFamily="2" charset="2"/>
              <a:buNone/>
            </a:pPr>
            <a:r>
              <a:rPr lang="en-US" smtClean="0"/>
              <a:t> </a:t>
            </a:r>
          </a:p>
        </p:txBody>
      </p:sp>
      <p:sp>
        <p:nvSpPr>
          <p:cNvPr id="542724" name="Rectangle 4"/>
          <p:cNvSpPr>
            <a:spLocks noGrp="1" noChangeArrowheads="1"/>
          </p:cNvSpPr>
          <p:nvPr>
            <p:ph type="body" sz="half" idx="2"/>
          </p:nvPr>
        </p:nvSpPr>
        <p:spPr>
          <a:xfrm>
            <a:off x="609600" y="1066800"/>
            <a:ext cx="7696200" cy="1752600"/>
          </a:xfrm>
        </p:spPr>
        <p:txBody>
          <a:bodyPr/>
          <a:lstStyle/>
          <a:p>
            <a:pPr eaLnBrk="1" hangingPunct="1">
              <a:lnSpc>
                <a:spcPct val="90000"/>
              </a:lnSpc>
              <a:buFontTx/>
              <a:buNone/>
            </a:pPr>
            <a:r>
              <a:rPr lang="en-US" dirty="0" smtClean="0"/>
              <a:t>2. Divide the probability of error equally into the upper and lower tails of the distribution (2.5% error in each tail with 95% confidence level)</a:t>
            </a:r>
          </a:p>
          <a:p>
            <a:pPr lvl="1" eaLnBrk="1" hangingPunct="1">
              <a:lnSpc>
                <a:spcPct val="90000"/>
              </a:lnSpc>
            </a:pPr>
            <a:r>
              <a:rPr lang="en-US" dirty="0" smtClean="0"/>
              <a:t>Find the corresponding Z score</a:t>
            </a:r>
          </a:p>
          <a:p>
            <a:pPr lvl="2" eaLnBrk="1" hangingPunct="1">
              <a:lnSpc>
                <a:spcPct val="90000"/>
              </a:lnSpc>
              <a:buFontTx/>
              <a:buChar char="–"/>
            </a:pPr>
            <a:endParaRPr lang="en-US" dirty="0" smtClean="0"/>
          </a:p>
          <a:p>
            <a:pPr eaLnBrk="1" hangingPunct="1">
              <a:lnSpc>
                <a:spcPct val="90000"/>
              </a:lnSpc>
            </a:pPr>
            <a:endParaRPr lang="en-US" dirty="0" smtClean="0"/>
          </a:p>
        </p:txBody>
      </p:sp>
      <p:sp>
        <p:nvSpPr>
          <p:cNvPr id="23557" name="Freeform 5"/>
          <p:cNvSpPr>
            <a:spLocks/>
          </p:cNvSpPr>
          <p:nvPr/>
        </p:nvSpPr>
        <p:spPr bwMode="auto">
          <a:xfrm>
            <a:off x="4552950" y="3457575"/>
            <a:ext cx="3143250" cy="1647825"/>
          </a:xfrm>
          <a:custGeom>
            <a:avLst/>
            <a:gdLst>
              <a:gd name="T0" fmla="*/ 2147483647 w 901"/>
              <a:gd name="T1" fmla="*/ 2147483647 h 721"/>
              <a:gd name="T2" fmla="*/ 2147483647 w 901"/>
              <a:gd name="T3" fmla="*/ 2147483647 h 721"/>
              <a:gd name="T4" fmla="*/ 2147483647 w 901"/>
              <a:gd name="T5" fmla="*/ 2147483647 h 721"/>
              <a:gd name="T6" fmla="*/ 2147483647 w 901"/>
              <a:gd name="T7" fmla="*/ 2147483647 h 721"/>
              <a:gd name="T8" fmla="*/ 2147483647 w 901"/>
              <a:gd name="T9" fmla="*/ 2147483647 h 721"/>
              <a:gd name="T10" fmla="*/ 2147483647 w 901"/>
              <a:gd name="T11" fmla="*/ 2147483647 h 721"/>
              <a:gd name="T12" fmla="*/ 2147483647 w 901"/>
              <a:gd name="T13" fmla="*/ 2147483647 h 721"/>
              <a:gd name="T14" fmla="*/ 2147483647 w 901"/>
              <a:gd name="T15" fmla="*/ 2147483647 h 721"/>
              <a:gd name="T16" fmla="*/ 2147483647 w 901"/>
              <a:gd name="T17" fmla="*/ 2147483647 h 721"/>
              <a:gd name="T18" fmla="*/ 2147483647 w 901"/>
              <a:gd name="T19" fmla="*/ 2147483647 h 721"/>
              <a:gd name="T20" fmla="*/ 2147483647 w 901"/>
              <a:gd name="T21" fmla="*/ 2147483647 h 721"/>
              <a:gd name="T22" fmla="*/ 2147483647 w 901"/>
              <a:gd name="T23" fmla="*/ 2147483647 h 721"/>
              <a:gd name="T24" fmla="*/ 2147483647 w 901"/>
              <a:gd name="T25" fmla="*/ 2147483647 h 721"/>
              <a:gd name="T26" fmla="*/ 2147483647 w 901"/>
              <a:gd name="T27" fmla="*/ 2147483647 h 721"/>
              <a:gd name="T28" fmla="*/ 2147483647 w 901"/>
              <a:gd name="T29" fmla="*/ 2147483647 h 721"/>
              <a:gd name="T30" fmla="*/ 0 w 901"/>
              <a:gd name="T31" fmla="*/ 0 h 72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901"/>
              <a:gd name="T49" fmla="*/ 0 h 721"/>
              <a:gd name="T50" fmla="*/ 901 w 901"/>
              <a:gd name="T51" fmla="*/ 721 h 72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901" h="721">
                <a:moveTo>
                  <a:pt x="900" y="720"/>
                </a:moveTo>
                <a:lnTo>
                  <a:pt x="805" y="712"/>
                </a:lnTo>
                <a:lnTo>
                  <a:pt x="758" y="704"/>
                </a:lnTo>
                <a:lnTo>
                  <a:pt x="711" y="691"/>
                </a:lnTo>
                <a:lnTo>
                  <a:pt x="663" y="675"/>
                </a:lnTo>
                <a:lnTo>
                  <a:pt x="615" y="653"/>
                </a:lnTo>
                <a:lnTo>
                  <a:pt x="568" y="623"/>
                </a:lnTo>
                <a:lnTo>
                  <a:pt x="473" y="540"/>
                </a:lnTo>
                <a:lnTo>
                  <a:pt x="378" y="422"/>
                </a:lnTo>
                <a:lnTo>
                  <a:pt x="284" y="281"/>
                </a:lnTo>
                <a:lnTo>
                  <a:pt x="236" y="209"/>
                </a:lnTo>
                <a:lnTo>
                  <a:pt x="189" y="142"/>
                </a:lnTo>
                <a:lnTo>
                  <a:pt x="142" y="83"/>
                </a:lnTo>
                <a:lnTo>
                  <a:pt x="94" y="38"/>
                </a:lnTo>
                <a:lnTo>
                  <a:pt x="47" y="9"/>
                </a:lnTo>
                <a:lnTo>
                  <a:pt x="0" y="0"/>
                </a:lnTo>
              </a:path>
            </a:pathLst>
          </a:custGeom>
          <a:noFill/>
          <a:ln w="50800" cap="rnd">
            <a:solidFill>
              <a:srgbClr val="FF0000"/>
            </a:solidFill>
            <a:round/>
            <a:headEnd/>
            <a:tailEnd/>
          </a:ln>
        </p:spPr>
        <p:txBody>
          <a:bodyPr/>
          <a:lstStyle/>
          <a:p>
            <a:endParaRPr lang="en-US"/>
          </a:p>
        </p:txBody>
      </p:sp>
      <p:sp>
        <p:nvSpPr>
          <p:cNvPr id="23558" name="Freeform 6"/>
          <p:cNvSpPr>
            <a:spLocks/>
          </p:cNvSpPr>
          <p:nvPr/>
        </p:nvSpPr>
        <p:spPr bwMode="auto">
          <a:xfrm>
            <a:off x="1600200" y="3457575"/>
            <a:ext cx="2954338" cy="1647825"/>
          </a:xfrm>
          <a:custGeom>
            <a:avLst/>
            <a:gdLst>
              <a:gd name="T0" fmla="*/ 0 w 901"/>
              <a:gd name="T1" fmla="*/ 2147483647 h 721"/>
              <a:gd name="T2" fmla="*/ 2147483647 w 901"/>
              <a:gd name="T3" fmla="*/ 2147483647 h 721"/>
              <a:gd name="T4" fmla="*/ 2147483647 w 901"/>
              <a:gd name="T5" fmla="*/ 2147483647 h 721"/>
              <a:gd name="T6" fmla="*/ 2147483647 w 901"/>
              <a:gd name="T7" fmla="*/ 2147483647 h 721"/>
              <a:gd name="T8" fmla="*/ 2147483647 w 901"/>
              <a:gd name="T9" fmla="*/ 2147483647 h 721"/>
              <a:gd name="T10" fmla="*/ 2147483647 w 901"/>
              <a:gd name="T11" fmla="*/ 2147483647 h 721"/>
              <a:gd name="T12" fmla="*/ 2147483647 w 901"/>
              <a:gd name="T13" fmla="*/ 2147483647 h 721"/>
              <a:gd name="T14" fmla="*/ 2147483647 w 901"/>
              <a:gd name="T15" fmla="*/ 2147483647 h 721"/>
              <a:gd name="T16" fmla="*/ 2147483647 w 901"/>
              <a:gd name="T17" fmla="*/ 2147483647 h 721"/>
              <a:gd name="T18" fmla="*/ 2147483647 w 901"/>
              <a:gd name="T19" fmla="*/ 2147483647 h 721"/>
              <a:gd name="T20" fmla="*/ 2147483647 w 901"/>
              <a:gd name="T21" fmla="*/ 2147483647 h 721"/>
              <a:gd name="T22" fmla="*/ 2147483647 w 901"/>
              <a:gd name="T23" fmla="*/ 2147483647 h 721"/>
              <a:gd name="T24" fmla="*/ 2147483647 w 901"/>
              <a:gd name="T25" fmla="*/ 2147483647 h 721"/>
              <a:gd name="T26" fmla="*/ 2147483647 w 901"/>
              <a:gd name="T27" fmla="*/ 2147483647 h 721"/>
              <a:gd name="T28" fmla="*/ 2147483647 w 901"/>
              <a:gd name="T29" fmla="*/ 2147483647 h 721"/>
              <a:gd name="T30" fmla="*/ 2147483647 w 901"/>
              <a:gd name="T31" fmla="*/ 0 h 72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901"/>
              <a:gd name="T49" fmla="*/ 0 h 721"/>
              <a:gd name="T50" fmla="*/ 901 w 901"/>
              <a:gd name="T51" fmla="*/ 721 h 72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901" h="721">
                <a:moveTo>
                  <a:pt x="0" y="720"/>
                </a:moveTo>
                <a:lnTo>
                  <a:pt x="95" y="712"/>
                </a:lnTo>
                <a:lnTo>
                  <a:pt x="142" y="704"/>
                </a:lnTo>
                <a:lnTo>
                  <a:pt x="189" y="691"/>
                </a:lnTo>
                <a:lnTo>
                  <a:pt x="237" y="675"/>
                </a:lnTo>
                <a:lnTo>
                  <a:pt x="284" y="653"/>
                </a:lnTo>
                <a:lnTo>
                  <a:pt x="331" y="623"/>
                </a:lnTo>
                <a:lnTo>
                  <a:pt x="426" y="540"/>
                </a:lnTo>
                <a:lnTo>
                  <a:pt x="521" y="422"/>
                </a:lnTo>
                <a:lnTo>
                  <a:pt x="616" y="281"/>
                </a:lnTo>
                <a:lnTo>
                  <a:pt x="663" y="209"/>
                </a:lnTo>
                <a:lnTo>
                  <a:pt x="710" y="142"/>
                </a:lnTo>
                <a:lnTo>
                  <a:pt x="757" y="83"/>
                </a:lnTo>
                <a:lnTo>
                  <a:pt x="805" y="38"/>
                </a:lnTo>
                <a:lnTo>
                  <a:pt x="852" y="9"/>
                </a:lnTo>
                <a:lnTo>
                  <a:pt x="900" y="0"/>
                </a:lnTo>
              </a:path>
            </a:pathLst>
          </a:custGeom>
          <a:noFill/>
          <a:ln w="50800" cap="rnd">
            <a:solidFill>
              <a:srgbClr val="FF0000"/>
            </a:solidFill>
            <a:round/>
            <a:headEnd/>
            <a:tailEnd/>
          </a:ln>
        </p:spPr>
        <p:txBody>
          <a:bodyPr/>
          <a:lstStyle/>
          <a:p>
            <a:endParaRPr lang="en-US"/>
          </a:p>
        </p:txBody>
      </p:sp>
      <p:sp>
        <p:nvSpPr>
          <p:cNvPr id="23559" name="Line 7"/>
          <p:cNvSpPr>
            <a:spLocks noChangeShapeType="1"/>
          </p:cNvSpPr>
          <p:nvPr/>
        </p:nvSpPr>
        <p:spPr bwMode="auto">
          <a:xfrm>
            <a:off x="3052763" y="3752850"/>
            <a:ext cx="1587" cy="0"/>
          </a:xfrm>
          <a:prstGeom prst="line">
            <a:avLst/>
          </a:prstGeom>
          <a:noFill/>
          <a:ln w="12700">
            <a:solidFill>
              <a:srgbClr val="CDCDCD"/>
            </a:solidFill>
            <a:round/>
            <a:headEnd/>
            <a:tailEnd/>
          </a:ln>
        </p:spPr>
        <p:txBody>
          <a:bodyPr wrap="none" anchor="ctr"/>
          <a:lstStyle/>
          <a:p>
            <a:endParaRPr lang="en-US"/>
          </a:p>
        </p:txBody>
      </p:sp>
      <p:sp>
        <p:nvSpPr>
          <p:cNvPr id="23560" name="Line 8"/>
          <p:cNvSpPr>
            <a:spLocks noChangeShapeType="1"/>
          </p:cNvSpPr>
          <p:nvPr/>
        </p:nvSpPr>
        <p:spPr bwMode="auto">
          <a:xfrm>
            <a:off x="3052763" y="3873500"/>
            <a:ext cx="1587" cy="0"/>
          </a:xfrm>
          <a:prstGeom prst="line">
            <a:avLst/>
          </a:prstGeom>
          <a:noFill/>
          <a:ln w="12700">
            <a:solidFill>
              <a:srgbClr val="CDCDCD"/>
            </a:solidFill>
            <a:round/>
            <a:headEnd/>
            <a:tailEnd/>
          </a:ln>
        </p:spPr>
        <p:txBody>
          <a:bodyPr wrap="none" anchor="ctr"/>
          <a:lstStyle/>
          <a:p>
            <a:endParaRPr lang="en-US"/>
          </a:p>
        </p:txBody>
      </p:sp>
      <p:sp>
        <p:nvSpPr>
          <p:cNvPr id="23561" name="Line 9"/>
          <p:cNvSpPr>
            <a:spLocks noChangeShapeType="1"/>
          </p:cNvSpPr>
          <p:nvPr/>
        </p:nvSpPr>
        <p:spPr bwMode="auto">
          <a:xfrm>
            <a:off x="3052763" y="3995738"/>
            <a:ext cx="1587" cy="0"/>
          </a:xfrm>
          <a:prstGeom prst="line">
            <a:avLst/>
          </a:prstGeom>
          <a:noFill/>
          <a:ln w="12700">
            <a:solidFill>
              <a:srgbClr val="CDCDCD"/>
            </a:solidFill>
            <a:round/>
            <a:headEnd/>
            <a:tailEnd/>
          </a:ln>
        </p:spPr>
        <p:txBody>
          <a:bodyPr wrap="none" anchor="ctr"/>
          <a:lstStyle/>
          <a:p>
            <a:endParaRPr lang="en-US"/>
          </a:p>
        </p:txBody>
      </p:sp>
      <p:sp>
        <p:nvSpPr>
          <p:cNvPr id="23562" name="Line 10"/>
          <p:cNvSpPr>
            <a:spLocks noChangeShapeType="1"/>
          </p:cNvSpPr>
          <p:nvPr/>
        </p:nvSpPr>
        <p:spPr bwMode="auto">
          <a:xfrm>
            <a:off x="3052763" y="4116388"/>
            <a:ext cx="1587" cy="0"/>
          </a:xfrm>
          <a:prstGeom prst="line">
            <a:avLst/>
          </a:prstGeom>
          <a:noFill/>
          <a:ln w="12700">
            <a:solidFill>
              <a:srgbClr val="CDCDCD"/>
            </a:solidFill>
            <a:round/>
            <a:headEnd/>
            <a:tailEnd/>
          </a:ln>
        </p:spPr>
        <p:txBody>
          <a:bodyPr wrap="none" anchor="ctr"/>
          <a:lstStyle/>
          <a:p>
            <a:endParaRPr lang="en-US"/>
          </a:p>
        </p:txBody>
      </p:sp>
      <p:sp>
        <p:nvSpPr>
          <p:cNvPr id="23563" name="Line 11"/>
          <p:cNvSpPr>
            <a:spLocks noChangeShapeType="1"/>
          </p:cNvSpPr>
          <p:nvPr/>
        </p:nvSpPr>
        <p:spPr bwMode="auto">
          <a:xfrm>
            <a:off x="3052763" y="4238625"/>
            <a:ext cx="1587" cy="0"/>
          </a:xfrm>
          <a:prstGeom prst="line">
            <a:avLst/>
          </a:prstGeom>
          <a:noFill/>
          <a:ln w="12700">
            <a:solidFill>
              <a:srgbClr val="CDCDCD"/>
            </a:solidFill>
            <a:round/>
            <a:headEnd/>
            <a:tailEnd/>
          </a:ln>
        </p:spPr>
        <p:txBody>
          <a:bodyPr wrap="none" anchor="ctr"/>
          <a:lstStyle/>
          <a:p>
            <a:endParaRPr lang="en-US"/>
          </a:p>
        </p:txBody>
      </p:sp>
      <p:sp>
        <p:nvSpPr>
          <p:cNvPr id="23564" name="Line 12"/>
          <p:cNvSpPr>
            <a:spLocks noChangeShapeType="1"/>
          </p:cNvSpPr>
          <p:nvPr/>
        </p:nvSpPr>
        <p:spPr bwMode="auto">
          <a:xfrm>
            <a:off x="3052763" y="4359275"/>
            <a:ext cx="1587" cy="0"/>
          </a:xfrm>
          <a:prstGeom prst="line">
            <a:avLst/>
          </a:prstGeom>
          <a:noFill/>
          <a:ln w="12700">
            <a:solidFill>
              <a:srgbClr val="CDCDCD"/>
            </a:solidFill>
            <a:round/>
            <a:headEnd/>
            <a:tailEnd/>
          </a:ln>
        </p:spPr>
        <p:txBody>
          <a:bodyPr wrap="none" anchor="ctr"/>
          <a:lstStyle/>
          <a:p>
            <a:endParaRPr lang="en-US"/>
          </a:p>
        </p:txBody>
      </p:sp>
      <p:sp>
        <p:nvSpPr>
          <p:cNvPr id="23565" name="Line 13"/>
          <p:cNvSpPr>
            <a:spLocks noChangeShapeType="1"/>
          </p:cNvSpPr>
          <p:nvPr/>
        </p:nvSpPr>
        <p:spPr bwMode="auto">
          <a:xfrm>
            <a:off x="3052763" y="4479925"/>
            <a:ext cx="1587" cy="0"/>
          </a:xfrm>
          <a:prstGeom prst="line">
            <a:avLst/>
          </a:prstGeom>
          <a:noFill/>
          <a:ln w="12700">
            <a:solidFill>
              <a:srgbClr val="CDCDCD"/>
            </a:solidFill>
            <a:round/>
            <a:headEnd/>
            <a:tailEnd/>
          </a:ln>
        </p:spPr>
        <p:txBody>
          <a:bodyPr wrap="none" anchor="ctr"/>
          <a:lstStyle/>
          <a:p>
            <a:endParaRPr lang="en-US"/>
          </a:p>
        </p:txBody>
      </p:sp>
      <p:sp>
        <p:nvSpPr>
          <p:cNvPr id="23566" name="Rectangle 14"/>
          <p:cNvSpPr>
            <a:spLocks noChangeArrowheads="1"/>
          </p:cNvSpPr>
          <p:nvPr/>
        </p:nvSpPr>
        <p:spPr bwMode="auto">
          <a:xfrm>
            <a:off x="2940050" y="3903663"/>
            <a:ext cx="92075" cy="184150"/>
          </a:xfrm>
          <a:prstGeom prst="rect">
            <a:avLst/>
          </a:prstGeom>
          <a:noFill/>
          <a:ln w="12700">
            <a:noFill/>
            <a:miter lim="800000"/>
            <a:headEnd/>
            <a:tailEnd/>
          </a:ln>
        </p:spPr>
        <p:txBody>
          <a:bodyPr wrap="none" anchor="ctr"/>
          <a:lstStyle/>
          <a:p>
            <a:endParaRPr lang="en-US"/>
          </a:p>
        </p:txBody>
      </p:sp>
      <p:sp>
        <p:nvSpPr>
          <p:cNvPr id="23567" name="Line 15"/>
          <p:cNvSpPr>
            <a:spLocks noChangeShapeType="1"/>
          </p:cNvSpPr>
          <p:nvPr/>
        </p:nvSpPr>
        <p:spPr bwMode="auto">
          <a:xfrm>
            <a:off x="1066800" y="5181600"/>
            <a:ext cx="7391400" cy="0"/>
          </a:xfrm>
          <a:prstGeom prst="line">
            <a:avLst/>
          </a:prstGeom>
          <a:noFill/>
          <a:ln w="28575">
            <a:solidFill>
              <a:schemeClr val="folHlink"/>
            </a:solidFill>
            <a:round/>
            <a:headEnd/>
            <a:tailEnd/>
          </a:ln>
        </p:spPr>
        <p:txBody>
          <a:bodyPr wrap="none" anchor="ctr"/>
          <a:lstStyle/>
          <a:p>
            <a:endParaRPr lang="en-US"/>
          </a:p>
        </p:txBody>
      </p:sp>
      <p:sp>
        <p:nvSpPr>
          <p:cNvPr id="23568" name="Line 16"/>
          <p:cNvSpPr>
            <a:spLocks noChangeShapeType="1"/>
          </p:cNvSpPr>
          <p:nvPr/>
        </p:nvSpPr>
        <p:spPr bwMode="auto">
          <a:xfrm>
            <a:off x="4572000" y="3505200"/>
            <a:ext cx="0" cy="1676400"/>
          </a:xfrm>
          <a:prstGeom prst="line">
            <a:avLst/>
          </a:prstGeom>
          <a:noFill/>
          <a:ln w="28575">
            <a:solidFill>
              <a:srgbClr val="FF0000"/>
            </a:solidFill>
            <a:round/>
            <a:headEnd/>
            <a:tailEnd/>
          </a:ln>
        </p:spPr>
        <p:txBody>
          <a:bodyPr wrap="none" anchor="ctr"/>
          <a:lstStyle/>
          <a:p>
            <a:endParaRPr lang="en-US"/>
          </a:p>
        </p:txBody>
      </p:sp>
      <p:sp>
        <p:nvSpPr>
          <p:cNvPr id="23569" name="Line 17"/>
          <p:cNvSpPr>
            <a:spLocks noChangeShapeType="1"/>
          </p:cNvSpPr>
          <p:nvPr/>
        </p:nvSpPr>
        <p:spPr bwMode="auto">
          <a:xfrm flipV="1">
            <a:off x="2667000" y="2667000"/>
            <a:ext cx="0" cy="2514600"/>
          </a:xfrm>
          <a:prstGeom prst="line">
            <a:avLst/>
          </a:prstGeom>
          <a:noFill/>
          <a:ln w="28575">
            <a:solidFill>
              <a:schemeClr val="folHlink"/>
            </a:solidFill>
            <a:prstDash val="dash"/>
            <a:round/>
            <a:headEnd/>
            <a:tailEnd/>
          </a:ln>
        </p:spPr>
        <p:txBody>
          <a:bodyPr wrap="none" anchor="ctr"/>
          <a:lstStyle/>
          <a:p>
            <a:endParaRPr lang="en-US"/>
          </a:p>
        </p:txBody>
      </p:sp>
      <p:sp>
        <p:nvSpPr>
          <p:cNvPr id="23570" name="Line 18"/>
          <p:cNvSpPr>
            <a:spLocks noChangeShapeType="1"/>
          </p:cNvSpPr>
          <p:nvPr/>
        </p:nvSpPr>
        <p:spPr bwMode="auto">
          <a:xfrm flipV="1">
            <a:off x="6553200" y="2667000"/>
            <a:ext cx="0" cy="2514600"/>
          </a:xfrm>
          <a:prstGeom prst="line">
            <a:avLst/>
          </a:prstGeom>
          <a:noFill/>
          <a:ln w="28575">
            <a:solidFill>
              <a:schemeClr val="folHlink"/>
            </a:solidFill>
            <a:prstDash val="dash"/>
            <a:round/>
            <a:headEnd/>
            <a:tailEnd/>
          </a:ln>
        </p:spPr>
        <p:txBody>
          <a:bodyPr wrap="none" anchor="ctr"/>
          <a:lstStyle/>
          <a:p>
            <a:endParaRPr lang="en-US"/>
          </a:p>
        </p:txBody>
      </p:sp>
      <p:sp>
        <p:nvSpPr>
          <p:cNvPr id="23571" name="Line 19"/>
          <p:cNvSpPr>
            <a:spLocks noChangeShapeType="1"/>
          </p:cNvSpPr>
          <p:nvPr/>
        </p:nvSpPr>
        <p:spPr bwMode="auto">
          <a:xfrm flipH="1">
            <a:off x="2667000" y="2895600"/>
            <a:ext cx="1524000" cy="0"/>
          </a:xfrm>
          <a:prstGeom prst="line">
            <a:avLst/>
          </a:prstGeom>
          <a:noFill/>
          <a:ln w="12700">
            <a:solidFill>
              <a:schemeClr val="folHlink"/>
            </a:solidFill>
            <a:round/>
            <a:headEnd/>
            <a:tailEnd type="triangle" w="med" len="med"/>
          </a:ln>
        </p:spPr>
        <p:txBody>
          <a:bodyPr wrap="none" anchor="ctr"/>
          <a:lstStyle/>
          <a:p>
            <a:endParaRPr lang="en-US"/>
          </a:p>
        </p:txBody>
      </p:sp>
      <p:sp>
        <p:nvSpPr>
          <p:cNvPr id="23572" name="Text Box 20"/>
          <p:cNvSpPr txBox="1">
            <a:spLocks noChangeArrowheads="1"/>
          </p:cNvSpPr>
          <p:nvPr/>
        </p:nvSpPr>
        <p:spPr bwMode="auto">
          <a:xfrm>
            <a:off x="4191000" y="2667000"/>
            <a:ext cx="762000" cy="457200"/>
          </a:xfrm>
          <a:prstGeom prst="rect">
            <a:avLst/>
          </a:prstGeom>
          <a:noFill/>
          <a:ln w="12700">
            <a:noFill/>
            <a:miter lim="800000"/>
            <a:headEnd/>
            <a:tailEnd/>
          </a:ln>
        </p:spPr>
        <p:txBody>
          <a:bodyPr>
            <a:spAutoFit/>
          </a:bodyPr>
          <a:lstStyle/>
          <a:p>
            <a:pPr>
              <a:spcBef>
                <a:spcPct val="50000"/>
              </a:spcBef>
            </a:pPr>
            <a:r>
              <a:rPr lang="en-US" sz="2400" b="1">
                <a:solidFill>
                  <a:srgbClr val="8F2B88"/>
                </a:solidFill>
                <a:latin typeface="Book Antiqua" pitchFamily="18" charset="0"/>
              </a:rPr>
              <a:t>0.95</a:t>
            </a:r>
          </a:p>
        </p:txBody>
      </p:sp>
      <p:sp>
        <p:nvSpPr>
          <p:cNvPr id="23573" name="Line 21"/>
          <p:cNvSpPr>
            <a:spLocks noChangeShapeType="1"/>
          </p:cNvSpPr>
          <p:nvPr/>
        </p:nvSpPr>
        <p:spPr bwMode="auto">
          <a:xfrm>
            <a:off x="4876800" y="2895600"/>
            <a:ext cx="1676400" cy="0"/>
          </a:xfrm>
          <a:prstGeom prst="line">
            <a:avLst/>
          </a:prstGeom>
          <a:noFill/>
          <a:ln w="12700">
            <a:solidFill>
              <a:schemeClr val="folHlink"/>
            </a:solidFill>
            <a:round/>
            <a:headEnd/>
            <a:tailEnd type="triangle" w="med" len="med"/>
          </a:ln>
        </p:spPr>
        <p:txBody>
          <a:bodyPr wrap="none" anchor="ctr"/>
          <a:lstStyle/>
          <a:p>
            <a:endParaRPr lang="en-US"/>
          </a:p>
        </p:txBody>
      </p:sp>
      <p:sp>
        <p:nvSpPr>
          <p:cNvPr id="23574" name="Text Box 22"/>
          <p:cNvSpPr txBox="1">
            <a:spLocks noChangeArrowheads="1"/>
          </p:cNvSpPr>
          <p:nvPr/>
        </p:nvSpPr>
        <p:spPr bwMode="auto">
          <a:xfrm>
            <a:off x="1371600" y="5181600"/>
            <a:ext cx="2743200" cy="457200"/>
          </a:xfrm>
          <a:prstGeom prst="rect">
            <a:avLst/>
          </a:prstGeom>
          <a:noFill/>
          <a:ln w="12700">
            <a:noFill/>
            <a:miter lim="800000"/>
            <a:headEnd/>
            <a:tailEnd/>
          </a:ln>
        </p:spPr>
        <p:txBody>
          <a:bodyPr>
            <a:spAutoFit/>
          </a:bodyPr>
          <a:lstStyle/>
          <a:p>
            <a:pPr algn="ctr">
              <a:spcBef>
                <a:spcPct val="50000"/>
              </a:spcBef>
            </a:pPr>
            <a:r>
              <a:rPr lang="en-US" sz="2400" b="1">
                <a:solidFill>
                  <a:srgbClr val="8F2B88"/>
                </a:solidFill>
                <a:latin typeface="Book Antiqua" pitchFamily="18" charset="0"/>
              </a:rPr>
              <a:t>-1.96</a:t>
            </a:r>
          </a:p>
        </p:txBody>
      </p:sp>
      <p:sp>
        <p:nvSpPr>
          <p:cNvPr id="23575" name="Text Box 23"/>
          <p:cNvSpPr txBox="1">
            <a:spLocks noChangeArrowheads="1"/>
          </p:cNvSpPr>
          <p:nvPr/>
        </p:nvSpPr>
        <p:spPr bwMode="auto">
          <a:xfrm>
            <a:off x="5257800" y="5181600"/>
            <a:ext cx="2743200" cy="457200"/>
          </a:xfrm>
          <a:prstGeom prst="rect">
            <a:avLst/>
          </a:prstGeom>
          <a:noFill/>
          <a:ln w="12700">
            <a:noFill/>
            <a:miter lim="800000"/>
            <a:headEnd/>
            <a:tailEnd/>
          </a:ln>
        </p:spPr>
        <p:txBody>
          <a:bodyPr>
            <a:spAutoFit/>
          </a:bodyPr>
          <a:lstStyle/>
          <a:p>
            <a:pPr algn="ctr">
              <a:spcBef>
                <a:spcPct val="50000"/>
              </a:spcBef>
            </a:pPr>
            <a:r>
              <a:rPr lang="en-US" sz="2400" b="1">
                <a:solidFill>
                  <a:srgbClr val="8F2B88"/>
                </a:solidFill>
                <a:latin typeface="Book Antiqua" pitchFamily="18" charset="0"/>
              </a:rPr>
              <a:t>1.96</a:t>
            </a:r>
          </a:p>
        </p:txBody>
      </p:sp>
      <p:sp>
        <p:nvSpPr>
          <p:cNvPr id="23576" name="Text Box 24"/>
          <p:cNvSpPr txBox="1">
            <a:spLocks noChangeArrowheads="1"/>
          </p:cNvSpPr>
          <p:nvPr/>
        </p:nvSpPr>
        <p:spPr bwMode="auto">
          <a:xfrm>
            <a:off x="5715000" y="1447800"/>
            <a:ext cx="184150" cy="366713"/>
          </a:xfrm>
          <a:prstGeom prst="rect">
            <a:avLst/>
          </a:prstGeom>
          <a:noFill/>
          <a:ln w="9525">
            <a:noFill/>
            <a:miter lim="800000"/>
            <a:headEnd/>
            <a:tailEnd/>
          </a:ln>
        </p:spPr>
        <p:txBody>
          <a:bodyPr wrap="none">
            <a:spAutoFit/>
          </a:bodyPr>
          <a:lstStyle/>
          <a:p>
            <a:pPr eaLnBrk="1" hangingPunct="1"/>
            <a:endParaRPr lang="en-US">
              <a:latin typeface="Arial" charset="0"/>
            </a:endParaRPr>
          </a:p>
        </p:txBody>
      </p:sp>
      <p:sp>
        <p:nvSpPr>
          <p:cNvPr id="23577" name="Text Box 25"/>
          <p:cNvSpPr txBox="1">
            <a:spLocks noChangeArrowheads="1"/>
          </p:cNvSpPr>
          <p:nvPr/>
        </p:nvSpPr>
        <p:spPr bwMode="auto">
          <a:xfrm>
            <a:off x="533400" y="990600"/>
            <a:ext cx="184150" cy="366713"/>
          </a:xfrm>
          <a:prstGeom prst="rect">
            <a:avLst/>
          </a:prstGeom>
          <a:noFill/>
          <a:ln w="9525">
            <a:noFill/>
            <a:miter lim="800000"/>
            <a:headEnd/>
            <a:tailEnd/>
          </a:ln>
        </p:spPr>
        <p:txBody>
          <a:bodyPr wrap="none">
            <a:spAutoFit/>
          </a:bodyPr>
          <a:lstStyle/>
          <a:p>
            <a:pPr eaLnBrk="1" hangingPunct="1"/>
            <a:endParaRPr lang="en-US">
              <a:latin typeface="Arial" charset="0"/>
            </a:endParaRPr>
          </a:p>
        </p:txBody>
      </p:sp>
      <p:sp>
        <p:nvSpPr>
          <p:cNvPr id="23578" name="Text Box 26"/>
          <p:cNvSpPr txBox="1">
            <a:spLocks noChangeArrowheads="1"/>
          </p:cNvSpPr>
          <p:nvPr/>
        </p:nvSpPr>
        <p:spPr bwMode="auto">
          <a:xfrm>
            <a:off x="1066800" y="1676400"/>
            <a:ext cx="6405563" cy="519113"/>
          </a:xfrm>
          <a:prstGeom prst="rect">
            <a:avLst/>
          </a:prstGeom>
          <a:noFill/>
          <a:ln w="9525">
            <a:noFill/>
            <a:miter lim="800000"/>
            <a:headEnd/>
            <a:tailEnd/>
          </a:ln>
        </p:spPr>
        <p:txBody>
          <a:bodyPr>
            <a:spAutoFit/>
          </a:bodyPr>
          <a:lstStyle/>
          <a:p>
            <a:pPr eaLnBrk="1" hangingPunct="1"/>
            <a:endParaRPr lang="en-US" sz="2800">
              <a:latin typeface="Arial" charset="0"/>
            </a:endParaRPr>
          </a:p>
        </p:txBody>
      </p:sp>
      <p:sp>
        <p:nvSpPr>
          <p:cNvPr id="23579" name="Text Box 27"/>
          <p:cNvSpPr txBox="1">
            <a:spLocks noChangeArrowheads="1"/>
          </p:cNvSpPr>
          <p:nvPr/>
        </p:nvSpPr>
        <p:spPr bwMode="auto">
          <a:xfrm>
            <a:off x="2438400" y="5867400"/>
            <a:ext cx="184150" cy="519113"/>
          </a:xfrm>
          <a:prstGeom prst="rect">
            <a:avLst/>
          </a:prstGeom>
          <a:noFill/>
          <a:ln w="9525">
            <a:noFill/>
            <a:miter lim="800000"/>
            <a:headEnd/>
            <a:tailEnd/>
          </a:ln>
        </p:spPr>
        <p:txBody>
          <a:bodyPr wrap="none">
            <a:spAutoFit/>
          </a:bodyPr>
          <a:lstStyle/>
          <a:p>
            <a:pPr eaLnBrk="1" hangingPunct="1"/>
            <a:endParaRPr lang="en-US" sz="2800" b="1">
              <a:latin typeface="Arial" charset="0"/>
            </a:endParaRPr>
          </a:p>
        </p:txBody>
      </p:sp>
      <p:sp>
        <p:nvSpPr>
          <p:cNvPr id="23580" name="Text Box 28"/>
          <p:cNvSpPr txBox="1">
            <a:spLocks noChangeArrowheads="1"/>
          </p:cNvSpPr>
          <p:nvPr/>
        </p:nvSpPr>
        <p:spPr bwMode="auto">
          <a:xfrm>
            <a:off x="1600200" y="4267200"/>
            <a:ext cx="638175" cy="376238"/>
          </a:xfrm>
          <a:prstGeom prst="rect">
            <a:avLst/>
          </a:prstGeom>
          <a:noFill/>
          <a:ln w="9525">
            <a:solidFill>
              <a:schemeClr val="tx2"/>
            </a:solidFill>
            <a:miter lim="800000"/>
            <a:headEnd/>
            <a:tailEnd/>
          </a:ln>
        </p:spPr>
        <p:txBody>
          <a:bodyPr wrap="none">
            <a:spAutoFit/>
          </a:bodyPr>
          <a:lstStyle/>
          <a:p>
            <a:pPr eaLnBrk="1" hangingPunct="1"/>
            <a:r>
              <a:rPr lang="en-US">
                <a:latin typeface="Arial" charset="0"/>
              </a:rPr>
              <a:t>.025</a:t>
            </a:r>
          </a:p>
        </p:txBody>
      </p:sp>
      <p:sp>
        <p:nvSpPr>
          <p:cNvPr id="23581" name="Text Box 29"/>
          <p:cNvSpPr txBox="1">
            <a:spLocks noChangeArrowheads="1"/>
          </p:cNvSpPr>
          <p:nvPr/>
        </p:nvSpPr>
        <p:spPr bwMode="auto">
          <a:xfrm>
            <a:off x="7086600" y="4343400"/>
            <a:ext cx="638175" cy="376238"/>
          </a:xfrm>
          <a:prstGeom prst="rect">
            <a:avLst/>
          </a:prstGeom>
          <a:noFill/>
          <a:ln w="9525">
            <a:solidFill>
              <a:schemeClr val="tx2"/>
            </a:solidFill>
            <a:miter lim="800000"/>
            <a:headEnd/>
            <a:tailEnd/>
          </a:ln>
        </p:spPr>
        <p:txBody>
          <a:bodyPr wrap="none">
            <a:spAutoFit/>
          </a:bodyPr>
          <a:lstStyle/>
          <a:p>
            <a:pPr eaLnBrk="1" hangingPunct="1"/>
            <a:r>
              <a:rPr lang="en-US">
                <a:latin typeface="Arial" charset="0"/>
              </a:rPr>
              <a:t>.025</a:t>
            </a:r>
          </a:p>
        </p:txBody>
      </p:sp>
      <p:sp>
        <p:nvSpPr>
          <p:cNvPr id="23582" name="Line 30"/>
          <p:cNvSpPr>
            <a:spLocks noChangeShapeType="1"/>
          </p:cNvSpPr>
          <p:nvPr/>
        </p:nvSpPr>
        <p:spPr bwMode="auto">
          <a:xfrm>
            <a:off x="2209800" y="4648200"/>
            <a:ext cx="228600" cy="457200"/>
          </a:xfrm>
          <a:prstGeom prst="line">
            <a:avLst/>
          </a:prstGeom>
          <a:noFill/>
          <a:ln w="38100">
            <a:solidFill>
              <a:schemeClr val="accent2"/>
            </a:solidFill>
            <a:round/>
            <a:headEnd/>
            <a:tailEnd type="triangle" w="med" len="med"/>
          </a:ln>
        </p:spPr>
        <p:txBody>
          <a:bodyPr/>
          <a:lstStyle/>
          <a:p>
            <a:endParaRPr lang="en-US"/>
          </a:p>
        </p:txBody>
      </p:sp>
      <p:sp>
        <p:nvSpPr>
          <p:cNvPr id="23583" name="Line 31"/>
          <p:cNvSpPr>
            <a:spLocks noChangeShapeType="1"/>
          </p:cNvSpPr>
          <p:nvPr/>
        </p:nvSpPr>
        <p:spPr bwMode="auto">
          <a:xfrm flipH="1">
            <a:off x="6781800" y="4724400"/>
            <a:ext cx="381000" cy="381000"/>
          </a:xfrm>
          <a:prstGeom prst="line">
            <a:avLst/>
          </a:prstGeom>
          <a:noFill/>
          <a:ln w="38100">
            <a:solidFill>
              <a:schemeClr val="accent2"/>
            </a:solidFill>
            <a:round/>
            <a:headEnd/>
            <a:tailEnd type="triangle" w="med" len="med"/>
          </a:ln>
        </p:spPr>
        <p:txBody>
          <a:bodyPr/>
          <a:lstStyle/>
          <a:p>
            <a:endParaRPr lang="en-US"/>
          </a:p>
        </p:txBody>
      </p:sp>
      <p:sp>
        <p:nvSpPr>
          <p:cNvPr id="23584" name="Text Box 32"/>
          <p:cNvSpPr txBox="1">
            <a:spLocks noChangeArrowheads="1"/>
          </p:cNvSpPr>
          <p:nvPr/>
        </p:nvSpPr>
        <p:spPr bwMode="auto">
          <a:xfrm>
            <a:off x="3581400" y="5257800"/>
            <a:ext cx="1889125" cy="366713"/>
          </a:xfrm>
          <a:prstGeom prst="rect">
            <a:avLst/>
          </a:prstGeom>
          <a:noFill/>
          <a:ln w="9525">
            <a:noFill/>
            <a:miter lim="800000"/>
            <a:headEnd/>
            <a:tailEnd/>
          </a:ln>
        </p:spPr>
        <p:txBody>
          <a:bodyPr wrap="none">
            <a:spAutoFit/>
          </a:bodyPr>
          <a:lstStyle/>
          <a:p>
            <a:pPr eaLnBrk="1" hangingPunct="1"/>
            <a:r>
              <a:rPr lang="en-US">
                <a:latin typeface="Arial" charset="0"/>
                <a:sym typeface="Wingdings" pitchFamily="2" charset="2"/>
              </a:rPr>
              <a:t>   Z scores   </a:t>
            </a:r>
            <a:endParaRPr lang="en-US">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2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42724">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4272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23" grpId="0" build="p"/>
      <p:bldP spid="542724"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z="4000" dirty="0" smtClean="0"/>
              <a:t>Calculate the Standard Error </a:t>
            </a:r>
            <a:r>
              <a:rPr lang="en-US" sz="4000" dirty="0" smtClean="0"/>
              <a:t>Based on Your Sample</a:t>
            </a:r>
            <a:endParaRPr lang="en-US" sz="4000" dirty="0" smtClean="0"/>
          </a:p>
        </p:txBody>
      </p:sp>
      <mc:AlternateContent xmlns:mc="http://schemas.openxmlformats.org/markup-compatibility/2006">
        <mc:Choice xmlns:a14="http://schemas.microsoft.com/office/drawing/2010/main" Requires="a14">
          <p:sp>
            <p:nvSpPr>
              <p:cNvPr id="646147" name="Rectangle 3"/>
              <p:cNvSpPr>
                <a:spLocks noGrp="1" noChangeArrowheads="1"/>
              </p:cNvSpPr>
              <p:nvPr>
                <p:ph type="body" idx="1"/>
              </p:nvPr>
            </p:nvSpPr>
            <p:spPr>
              <a:xfrm>
                <a:off x="457200" y="2057400"/>
                <a:ext cx="8229600" cy="4267200"/>
              </a:xfrm>
            </p:spPr>
            <p:txBody>
              <a:bodyPr/>
              <a:lstStyle/>
              <a:p>
                <a:pPr lvl="1" eaLnBrk="1" hangingPunct="1"/>
                <a:r>
                  <a:rPr lang="en-US" sz="3200" dirty="0" smtClean="0"/>
                  <a:t>Always need 2 things</a:t>
                </a:r>
                <a:endParaRPr lang="en-US" b="1" dirty="0"/>
              </a:p>
              <a:p>
                <a:pPr lvl="2" eaLnBrk="1" hangingPunct="1"/>
                <a:r>
                  <a:rPr lang="en-US" sz="3200" dirty="0" smtClean="0"/>
                  <a:t>“</a:t>
                </a:r>
                <a:r>
                  <a:rPr lang="en-US" sz="3200" dirty="0" smtClean="0"/>
                  <a:t>Sample size (N)</a:t>
                </a:r>
              </a:p>
              <a:p>
                <a:pPr lvl="2" eaLnBrk="1" hangingPunct="1"/>
                <a:r>
                  <a:rPr lang="en-US" sz="2800" dirty="0" smtClean="0"/>
                  <a:t>Dispersion in </a:t>
                </a:r>
                <a:r>
                  <a:rPr lang="en-US" sz="2800" dirty="0" smtClean="0"/>
                  <a:t>sample</a:t>
                </a:r>
              </a:p>
              <a:p>
                <a:pPr lvl="3" eaLnBrk="1" hangingPunct="1"/>
                <a:r>
                  <a:rPr lang="en-US" dirty="0" smtClean="0"/>
                  <a:t>Sample measures of dispersion used as estimates of population </a:t>
                </a:r>
                <a:endParaRPr lang="en-US" dirty="0" smtClean="0"/>
              </a:p>
              <a:p>
                <a:pPr lvl="2" eaLnBrk="1" hangingPunct="1"/>
                <a:r>
                  <a:rPr lang="en-US" sz="2800" dirty="0" smtClean="0"/>
                  <a:t>Formulas</a:t>
                </a:r>
                <a:endParaRPr lang="en-US" sz="2800" dirty="0" smtClean="0"/>
              </a:p>
              <a:p>
                <a:pPr lvl="3" eaLnBrk="1" hangingPunct="1"/>
                <a:r>
                  <a:rPr lang="en-US" dirty="0" smtClean="0"/>
                  <a:t>Means </a:t>
                </a:r>
                <a:r>
                  <a:rPr lang="en-US" dirty="0" smtClean="0">
                    <a:sym typeface="Wingdings" pitchFamily="2" charset="2"/>
                  </a:rPr>
                  <a:t> </a:t>
                </a:r>
                <a:r>
                  <a:rPr lang="en-US" dirty="0" smtClean="0">
                    <a:cs typeface="Arial" charset="0"/>
                  </a:rPr>
                  <a:t>s </a:t>
                </a:r>
                <a:r>
                  <a:rPr lang="en-US" dirty="0">
                    <a:cs typeface="Arial" charset="0"/>
                  </a:rPr>
                  <a:t>/ √</a:t>
                </a:r>
                <a:r>
                  <a:rPr lang="en-US" sz="1600" dirty="0" smtClean="0">
                    <a:cs typeface="Arial" charset="0"/>
                  </a:rPr>
                  <a:t>N-1</a:t>
                </a:r>
                <a:endParaRPr lang="en-US" sz="1600" dirty="0" smtClean="0"/>
              </a:p>
              <a:p>
                <a:pPr lvl="3" eaLnBrk="1" hangingPunct="1"/>
                <a:r>
                  <a:rPr lang="en-US" dirty="0" smtClean="0"/>
                  <a:t>Proportions </a:t>
                </a:r>
                <a:r>
                  <a:rPr lang="en-US" dirty="0" smtClean="0">
                    <a:sym typeface="Wingdings" pitchFamily="2" charset="2"/>
                  </a:rPr>
                  <a:t> </a:t>
                </a:r>
                <a14:m>
                  <m:oMath xmlns:m="http://schemas.openxmlformats.org/officeDocument/2006/math">
                    <m:r>
                      <a:rPr lang="en-US" i="1">
                        <a:latin typeface="Cambria Math"/>
                        <a:ea typeface="Cambria Math"/>
                        <a:cs typeface="Arial" charset="0"/>
                      </a:rPr>
                      <m:t>√</m:t>
                    </m:r>
                    <m:f>
                      <m:fPr>
                        <m:ctrlPr>
                          <a:rPr lang="en-US" i="1">
                            <a:latin typeface="Cambria Math"/>
                            <a:ea typeface="Cambria Math"/>
                            <a:cs typeface="Arial" charset="0"/>
                          </a:rPr>
                        </m:ctrlPr>
                      </m:fPr>
                      <m:num>
                        <m:r>
                          <a:rPr lang="en-US" i="1">
                            <a:latin typeface="Cambria Math"/>
                            <a:ea typeface="Cambria Math"/>
                            <a:cs typeface="Arial" charset="0"/>
                          </a:rPr>
                          <m:t>(</m:t>
                        </m:r>
                        <m:r>
                          <a:rPr lang="en-US" i="1">
                            <a:latin typeface="Cambria Math"/>
                            <a:ea typeface="Cambria Math"/>
                            <a:cs typeface="Arial" charset="0"/>
                          </a:rPr>
                          <m:t>𝑃</m:t>
                        </m:r>
                        <m:r>
                          <a:rPr lang="en-US" i="1">
                            <a:latin typeface="Cambria Math"/>
                            <a:ea typeface="Cambria Math"/>
                            <a:cs typeface="Arial" charset="0"/>
                          </a:rPr>
                          <m:t>(1−</m:t>
                        </m:r>
                        <m:r>
                          <a:rPr lang="en-US" i="1">
                            <a:latin typeface="Cambria Math"/>
                            <a:ea typeface="Cambria Math"/>
                            <a:cs typeface="Arial" charset="0"/>
                          </a:rPr>
                          <m:t>𝑃</m:t>
                        </m:r>
                        <m:r>
                          <a:rPr lang="en-US" i="1">
                            <a:latin typeface="Cambria Math"/>
                            <a:ea typeface="Cambria Math"/>
                            <a:cs typeface="Arial" charset="0"/>
                          </a:rPr>
                          <m:t>)</m:t>
                        </m:r>
                      </m:num>
                      <m:den>
                        <m:r>
                          <a:rPr lang="en-US" i="1">
                            <a:latin typeface="Cambria Math"/>
                            <a:ea typeface="Cambria Math"/>
                            <a:cs typeface="Arial" charset="0"/>
                          </a:rPr>
                          <m:t>𝑁</m:t>
                        </m:r>
                      </m:den>
                    </m:f>
                  </m:oMath>
                </a14:m>
                <a:endParaRPr lang="en-US" dirty="0" smtClean="0"/>
              </a:p>
            </p:txBody>
          </p:sp>
        </mc:Choice>
        <mc:Fallback>
          <p:sp>
            <p:nvSpPr>
              <p:cNvPr id="646147" name="Rectangle 3"/>
              <p:cNvSpPr>
                <a:spLocks noGrp="1" noRot="1" noChangeAspect="1" noMove="1" noResize="1" noEditPoints="1" noAdjustHandles="1" noChangeArrowheads="1" noChangeShapeType="1" noTextEdit="1"/>
              </p:cNvSpPr>
              <p:nvPr>
                <p:ph type="body" idx="1"/>
              </p:nvPr>
            </p:nvSpPr>
            <p:spPr>
              <a:xfrm>
                <a:off x="457200" y="2057400"/>
                <a:ext cx="8229600" cy="4267200"/>
              </a:xfrm>
              <a:blipFill rotWithShape="1">
                <a:blip r:embed="rId3"/>
                <a:stretch>
                  <a:fillRect t="-1857"/>
                </a:stretch>
              </a:blipFill>
            </p:spPr>
            <p:txBody>
              <a:bodyPr/>
              <a:lstStyle/>
              <a:p>
                <a:r>
                  <a:rPr lang="en-US">
                    <a:noFill/>
                  </a:rPr>
                  <a:t> </a:t>
                </a:r>
              </a:p>
            </p:txBody>
          </p:sp>
        </mc:Fallback>
      </mc:AlternateContent>
      <p:cxnSp>
        <p:nvCxnSpPr>
          <p:cNvPr id="3" name="Straight Connector 2"/>
          <p:cNvCxnSpPr/>
          <p:nvPr/>
        </p:nvCxnSpPr>
        <p:spPr bwMode="auto">
          <a:xfrm>
            <a:off x="3763939" y="4953000"/>
            <a:ext cx="228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 name="Straight Connector 4"/>
          <p:cNvCxnSpPr/>
          <p:nvPr/>
        </p:nvCxnSpPr>
        <p:spPr bwMode="auto">
          <a:xfrm>
            <a:off x="3992538" y="5334000"/>
            <a:ext cx="731861"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4614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4614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4614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4614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46147">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46147">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4614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6147"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Putting it all Together</a:t>
            </a:r>
            <a:endParaRPr lang="en-US" dirty="0"/>
          </a:p>
        </p:txBody>
      </p:sp>
      <p:sp>
        <p:nvSpPr>
          <p:cNvPr id="3" name="Content Placeholder 2"/>
          <p:cNvSpPr>
            <a:spLocks noGrp="1"/>
          </p:cNvSpPr>
          <p:nvPr>
            <p:ph idx="1"/>
          </p:nvPr>
        </p:nvSpPr>
        <p:spPr/>
        <p:txBody>
          <a:bodyPr/>
          <a:lstStyle/>
          <a:p>
            <a:r>
              <a:rPr lang="en-US" sz="2400" dirty="0" smtClean="0"/>
              <a:t>What is point estimate?</a:t>
            </a:r>
          </a:p>
          <a:p>
            <a:pPr lvl="1"/>
            <a:r>
              <a:rPr lang="en-US" sz="2000" dirty="0" smtClean="0"/>
              <a:t>Proportion, mean </a:t>
            </a:r>
          </a:p>
          <a:p>
            <a:pPr lvl="1"/>
            <a:r>
              <a:rPr lang="en-US" sz="2000" dirty="0" smtClean="0"/>
              <a:t>Build confidence interval around this </a:t>
            </a:r>
          </a:p>
          <a:p>
            <a:r>
              <a:rPr lang="en-US" sz="2400" dirty="0" smtClean="0"/>
              <a:t>Calculated Standard Error</a:t>
            </a:r>
          </a:p>
          <a:p>
            <a:pPr lvl="1"/>
            <a:r>
              <a:rPr lang="en-US" sz="2000" dirty="0" smtClean="0"/>
              <a:t>What is one standard error worth?</a:t>
            </a:r>
          </a:p>
          <a:p>
            <a:r>
              <a:rPr lang="en-US" sz="2400" dirty="0" smtClean="0"/>
              <a:t>How many Standard Errors to “go out”</a:t>
            </a:r>
          </a:p>
          <a:p>
            <a:pPr lvl="1"/>
            <a:r>
              <a:rPr lang="en-US" sz="2000" dirty="0" smtClean="0"/>
              <a:t>Based on </a:t>
            </a:r>
            <a:r>
              <a:rPr lang="en-US" sz="2000" dirty="0" smtClean="0">
                <a:latin typeface="Symbol" pitchFamily="18" charset="2"/>
              </a:rPr>
              <a:t>/</a:t>
            </a:r>
            <a:r>
              <a:rPr lang="en-US" sz="2000" dirty="0" smtClean="0">
                <a:latin typeface="Arial (Body)"/>
              </a:rPr>
              <a:t>C.L. (e.g., 95% CL = .05 alpha)</a:t>
            </a:r>
          </a:p>
          <a:p>
            <a:pPr lvl="2"/>
            <a:r>
              <a:rPr lang="en-US" sz="1800" dirty="0" smtClean="0">
                <a:latin typeface="Arial (Body)"/>
              </a:rPr>
              <a:t>1.65 = 90% CL</a:t>
            </a:r>
          </a:p>
          <a:p>
            <a:pPr lvl="2"/>
            <a:r>
              <a:rPr lang="en-US" sz="1800" dirty="0" smtClean="0">
                <a:latin typeface="Arial (Body)"/>
              </a:rPr>
              <a:t>1.96 SE = 95% CL</a:t>
            </a:r>
          </a:p>
          <a:p>
            <a:pPr lvl="2"/>
            <a:r>
              <a:rPr lang="en-US" sz="1800" dirty="0" smtClean="0">
                <a:latin typeface="Arial (Body)"/>
              </a:rPr>
              <a:t>2.58 SE = 99% CL</a:t>
            </a:r>
            <a:endParaRPr lang="en-US" sz="1800" dirty="0" smtClean="0"/>
          </a:p>
        </p:txBody>
      </p:sp>
    </p:spTree>
    <p:extLst>
      <p:ext uri="{BB962C8B-B14F-4D97-AF65-F5344CB8AC3E}">
        <p14:creationId xmlns:p14="http://schemas.microsoft.com/office/powerpoint/2010/main" val="11553295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Confidence intervals for proportions</a:t>
            </a:r>
            <a:endParaRPr lang="en-US" dirty="0"/>
          </a:p>
        </p:txBody>
      </p:sp>
      <p:sp>
        <p:nvSpPr>
          <p:cNvPr id="3" name="Content Placeholder 2"/>
          <p:cNvSpPr>
            <a:spLocks noGrp="1"/>
          </p:cNvSpPr>
          <p:nvPr>
            <p:ph idx="1"/>
          </p:nvPr>
        </p:nvSpPr>
        <p:spPr/>
        <p:txBody>
          <a:bodyPr/>
          <a:lstStyle/>
          <a:p>
            <a:r>
              <a:rPr lang="en-US" sz="2800" dirty="0" smtClean="0"/>
              <a:t>A random sample of American </a:t>
            </a:r>
            <a:r>
              <a:rPr lang="en-US" sz="2800" dirty="0" err="1" smtClean="0"/>
              <a:t>votesrs</a:t>
            </a:r>
            <a:r>
              <a:rPr lang="en-US" sz="2800" dirty="0" smtClean="0"/>
              <a:t> found done by </a:t>
            </a:r>
            <a:r>
              <a:rPr lang="en-US" sz="2800" dirty="0" err="1" smtClean="0"/>
              <a:t>Maahs</a:t>
            </a:r>
            <a:r>
              <a:rPr lang="en-US" sz="2800" dirty="0" smtClean="0"/>
              <a:t> Associates found that 25% of Americans would elect a Satanist to be president (N = 200). </a:t>
            </a:r>
          </a:p>
          <a:p>
            <a:pPr lvl="1"/>
            <a:r>
              <a:rPr lang="en-US" sz="2400" dirty="0" smtClean="0"/>
              <a:t>Point estimate = .25</a:t>
            </a:r>
          </a:p>
          <a:p>
            <a:pPr lvl="1"/>
            <a:r>
              <a:rPr lang="en-US" sz="2400" dirty="0" smtClean="0"/>
              <a:t>Sample size (N) = 200</a:t>
            </a:r>
          </a:p>
          <a:p>
            <a:pPr lvl="1"/>
            <a:r>
              <a:rPr lang="en-US" sz="2400" dirty="0" smtClean="0"/>
              <a:t>Dispersion </a:t>
            </a:r>
            <a:r>
              <a:rPr lang="en-US" sz="2400" dirty="0" smtClean="0">
                <a:sym typeface="Wingdings" pitchFamily="2" charset="2"/>
              </a:rPr>
              <a:t> p(1-p)</a:t>
            </a:r>
          </a:p>
          <a:p>
            <a:pPr lvl="1"/>
            <a:endParaRPr lang="en-US" sz="2400" dirty="0">
              <a:sym typeface="Wingdings" pitchFamily="2" charset="2"/>
            </a:endParaRPr>
          </a:p>
          <a:p>
            <a:pPr lvl="1"/>
            <a:r>
              <a:rPr lang="en-US" sz="2400" dirty="0" smtClean="0">
                <a:sym typeface="Wingdings" pitchFamily="2" charset="2"/>
              </a:rPr>
              <a:t>Calculate for </a:t>
            </a:r>
            <a:r>
              <a:rPr lang="en-US" sz="2400" dirty="0" smtClean="0">
                <a:latin typeface="Symbol" pitchFamily="18" charset="2"/>
              </a:rPr>
              <a:t> = .05</a:t>
            </a:r>
            <a:r>
              <a:rPr lang="en-US" sz="2400" dirty="0">
                <a:latin typeface="+mj-lt"/>
              </a:rPr>
              <a:t> </a:t>
            </a:r>
            <a:r>
              <a:rPr lang="en-US" sz="2400" dirty="0" smtClean="0">
                <a:latin typeface="+mj-lt"/>
              </a:rPr>
              <a:t>and </a:t>
            </a:r>
            <a:r>
              <a:rPr lang="en-US" sz="2400" dirty="0" smtClean="0">
                <a:latin typeface="Symbol" pitchFamily="18" charset="2"/>
              </a:rPr>
              <a:t> = .01</a:t>
            </a:r>
            <a:endParaRPr lang="en-US" sz="2400" dirty="0"/>
          </a:p>
        </p:txBody>
      </p:sp>
    </p:spTree>
    <p:extLst>
      <p:ext uri="{BB962C8B-B14F-4D97-AF65-F5344CB8AC3E}">
        <p14:creationId xmlns:p14="http://schemas.microsoft.com/office/powerpoint/2010/main" val="22145178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81000" y="609600"/>
            <a:ext cx="8229600" cy="487363"/>
          </a:xfrm>
        </p:spPr>
        <p:txBody>
          <a:bodyPr/>
          <a:lstStyle/>
          <a:p>
            <a:pPr eaLnBrk="1" hangingPunct="1"/>
            <a:r>
              <a:rPr lang="en-US" sz="4000" dirty="0" smtClean="0"/>
              <a:t>Example 2</a:t>
            </a:r>
          </a:p>
        </p:txBody>
      </p:sp>
      <p:sp>
        <p:nvSpPr>
          <p:cNvPr id="648195" name="Rectangle 3"/>
          <p:cNvSpPr>
            <a:spLocks noGrp="1" noChangeArrowheads="1"/>
          </p:cNvSpPr>
          <p:nvPr>
            <p:ph type="body" idx="1"/>
          </p:nvPr>
        </p:nvSpPr>
        <p:spPr>
          <a:xfrm>
            <a:off x="457200" y="1524000"/>
            <a:ext cx="8229600" cy="5105400"/>
          </a:xfrm>
        </p:spPr>
        <p:txBody>
          <a:bodyPr/>
          <a:lstStyle/>
          <a:p>
            <a:pPr eaLnBrk="1" hangingPunct="1"/>
            <a:r>
              <a:rPr lang="en-US" sz="2000" dirty="0" smtClean="0"/>
              <a:t>Houston Chronicle (2008) — A University of Texas poll to be released today of 550 registered voters found that 23 percent of Texans are convinced that Democratic presidential nominee Barack Obama is a Muslim.</a:t>
            </a:r>
          </a:p>
          <a:p>
            <a:pPr marL="1295400" lvl="2" indent="-381000" eaLnBrk="1" hangingPunct="1">
              <a:buFontTx/>
              <a:buAutoNum type="arabicPeriod"/>
            </a:pPr>
            <a:r>
              <a:rPr lang="en-US" sz="1800" b="1" dirty="0" smtClean="0"/>
              <a:t>GIVEN THIS INFO, IDENTIFY A POINT ESTIMATE &amp; CALCULATE THE CONFIDENCE INTERVAL (ASSUMING A 95% CONFIDENCE LEVEL).</a:t>
            </a:r>
            <a:endParaRPr lang="en-US" sz="1800" dirty="0" smtClean="0"/>
          </a:p>
          <a:p>
            <a:pPr marL="1295400" lvl="2" indent="-381000" eaLnBrk="1" hangingPunct="1">
              <a:buFontTx/>
              <a:buAutoNum type="arabicPeriod"/>
            </a:pPr>
            <a:r>
              <a:rPr lang="en-US" sz="1800" b="1" dirty="0" smtClean="0"/>
              <a:t>CALCULATE THE CONFIDENCE INTERVAL ASSUMING A 99% CONFIDENCE LEVEL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48195">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4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8195"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smtClean="0"/>
              <a:t>Estimation of Population </a:t>
            </a:r>
            <a:r>
              <a:rPr lang="en-US" b="1" i="1" u="sng" smtClean="0"/>
              <a:t>Means</a:t>
            </a:r>
          </a:p>
        </p:txBody>
      </p:sp>
      <p:sp>
        <p:nvSpPr>
          <p:cNvPr id="711683" name="Rectangle 3"/>
          <p:cNvSpPr>
            <a:spLocks noGrp="1" noChangeArrowheads="1"/>
          </p:cNvSpPr>
          <p:nvPr>
            <p:ph type="body" idx="1"/>
          </p:nvPr>
        </p:nvSpPr>
        <p:spPr>
          <a:xfrm>
            <a:off x="457200" y="1219200"/>
            <a:ext cx="8229600" cy="4906963"/>
          </a:xfrm>
        </p:spPr>
        <p:txBody>
          <a:bodyPr/>
          <a:lstStyle/>
          <a:p>
            <a:pPr marL="1371600" lvl="2" indent="-457200" eaLnBrk="1" hangingPunct="1"/>
            <a:endParaRPr lang="en-US" smtClean="0"/>
          </a:p>
          <a:p>
            <a:pPr marL="1371600" lvl="2" indent="-457200" eaLnBrk="1" hangingPunct="1"/>
            <a:r>
              <a:rPr lang="en-US" smtClean="0"/>
              <a:t>EXAMPLE:</a:t>
            </a:r>
          </a:p>
          <a:p>
            <a:pPr marL="1371600" lvl="2" indent="-457200" eaLnBrk="1" hangingPunct="1">
              <a:buFont typeface="Wingdings" pitchFamily="2" charset="2"/>
              <a:buNone/>
            </a:pPr>
            <a:r>
              <a:rPr lang="en-US" smtClean="0"/>
              <a:t>	A researcher has gathered information from a random sample of 178 households. Construct a confidence interval to estimate the population mean at the 95% level:</a:t>
            </a:r>
          </a:p>
          <a:p>
            <a:pPr marL="1752600" lvl="3" indent="-381000" eaLnBrk="1" hangingPunct="1"/>
            <a:r>
              <a:rPr lang="en-US" smtClean="0"/>
              <a:t>An average of 2.3 people reside in each household. Standard deviation is .35.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168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1168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1168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1683"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457200"/>
            <a:ext cx="8229600" cy="768350"/>
          </a:xfrm>
        </p:spPr>
        <p:txBody>
          <a:bodyPr/>
          <a:lstStyle/>
          <a:p>
            <a:pPr eaLnBrk="1" hangingPunct="1"/>
            <a:r>
              <a:rPr lang="en-US" sz="3200" dirty="0" smtClean="0"/>
              <a:t>CONSTRUCT CONFIDENCE INTERVALS</a:t>
            </a:r>
          </a:p>
        </p:txBody>
      </p:sp>
      <p:sp>
        <p:nvSpPr>
          <p:cNvPr id="713731" name="Rectangle 3"/>
          <p:cNvSpPr>
            <a:spLocks noGrp="1" noChangeArrowheads="1"/>
          </p:cNvSpPr>
          <p:nvPr>
            <p:ph type="body" idx="1"/>
          </p:nvPr>
        </p:nvSpPr>
        <p:spPr>
          <a:xfrm>
            <a:off x="457200" y="1371600"/>
            <a:ext cx="8229600" cy="5105400"/>
          </a:xfrm>
        </p:spPr>
        <p:txBody>
          <a:bodyPr/>
          <a:lstStyle/>
          <a:p>
            <a:pPr marL="692150" lvl="1" indent="-347663" eaLnBrk="1" hangingPunct="1">
              <a:lnSpc>
                <a:spcPct val="90000"/>
              </a:lnSpc>
              <a:defRPr/>
            </a:pPr>
            <a:r>
              <a:rPr lang="en-US" sz="2400" dirty="0" smtClean="0"/>
              <a:t>A</a:t>
            </a:r>
            <a:r>
              <a:rPr lang="en-US" sz="2200" dirty="0" smtClean="0"/>
              <a:t> random sample of 429 college students was interviewed</a:t>
            </a:r>
          </a:p>
          <a:p>
            <a:pPr marL="1281113" lvl="3" indent="-292100" eaLnBrk="1" hangingPunct="1">
              <a:lnSpc>
                <a:spcPct val="90000"/>
              </a:lnSpc>
              <a:defRPr/>
            </a:pPr>
            <a:r>
              <a:rPr lang="en-US" dirty="0" smtClean="0"/>
              <a:t>They reported they had spent an average of $178 on textbooks during the previous semester. If the standard deviation (s) of these data is $15 construct an estimate of the population at the 95% confidence level.</a:t>
            </a:r>
          </a:p>
          <a:p>
            <a:pPr marL="1281113" lvl="3" indent="-292100" eaLnBrk="1" hangingPunct="1">
              <a:lnSpc>
                <a:spcPct val="90000"/>
              </a:lnSpc>
              <a:defRPr/>
            </a:pPr>
            <a:r>
              <a:rPr lang="en-US" dirty="0" smtClean="0"/>
              <a:t>They reported they had missed 2.8 days of class per semester because of illness.  If the sample standard deviation is 1.0, construct an estimate of the population mean at the 99% confidence level.</a:t>
            </a:r>
            <a:endParaRPr lang="en-US" sz="1800" dirty="0" smtClean="0"/>
          </a:p>
          <a:p>
            <a:pPr marL="587375" lvl="1" indent="-293688" eaLnBrk="1" hangingPunct="1">
              <a:lnSpc>
                <a:spcPct val="90000"/>
              </a:lnSpc>
              <a:defRPr/>
            </a:pPr>
            <a:r>
              <a:rPr lang="en-US" sz="2200" dirty="0" smtClean="0"/>
              <a:t>Two individuals are running for mayor of Duluth. You conduct an election survey of 100 adult Duluth residents 1 week before the election and find that 45% of the sample support candidate Long Duck Dong, while 40% plan to vote for candidate </a:t>
            </a:r>
            <a:r>
              <a:rPr lang="en-US" sz="2200" dirty="0" err="1" smtClean="0"/>
              <a:t>Singalingdon</a:t>
            </a:r>
            <a:r>
              <a:rPr lang="en-US" sz="2200" dirty="0" smtClean="0"/>
              <a:t>. </a:t>
            </a:r>
          </a:p>
          <a:p>
            <a:pPr marL="987425" lvl="2" indent="-293688" eaLnBrk="1" hangingPunct="1">
              <a:lnSpc>
                <a:spcPct val="90000"/>
              </a:lnSpc>
              <a:defRPr/>
            </a:pPr>
            <a:r>
              <a:rPr lang="en-US" sz="1800" b="1" dirty="0" smtClean="0"/>
              <a:t>Using a 95% confidence level, based on your findings, can you predict a winner?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373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1373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13731">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13731">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1373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3731"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06425" y="457200"/>
            <a:ext cx="7959725" cy="711200"/>
          </a:xfrm>
        </p:spPr>
        <p:txBody>
          <a:bodyPr/>
          <a:lstStyle/>
          <a:p>
            <a:pPr eaLnBrk="1" hangingPunct="1"/>
            <a:r>
              <a:rPr lang="en-US" sz="4000" smtClean="0"/>
              <a:t>INFERENTIAL STATISTICS</a:t>
            </a:r>
          </a:p>
        </p:txBody>
      </p:sp>
      <p:sp>
        <p:nvSpPr>
          <p:cNvPr id="611331" name="Rectangle 3"/>
          <p:cNvSpPr>
            <a:spLocks noGrp="1" noChangeArrowheads="1"/>
          </p:cNvSpPr>
          <p:nvPr>
            <p:ph type="body" idx="1"/>
          </p:nvPr>
        </p:nvSpPr>
        <p:spPr>
          <a:xfrm>
            <a:off x="304800" y="1219200"/>
            <a:ext cx="8382000" cy="5410200"/>
          </a:xfrm>
        </p:spPr>
        <p:txBody>
          <a:bodyPr/>
          <a:lstStyle/>
          <a:p>
            <a:pPr marL="990600" lvl="1" indent="-533400" eaLnBrk="1" hangingPunct="1"/>
            <a:r>
              <a:rPr lang="en-US" smtClean="0"/>
              <a:t>Samples are only estimates of the population</a:t>
            </a:r>
          </a:p>
          <a:p>
            <a:pPr marL="990600" lvl="1" indent="-533400" eaLnBrk="1" hangingPunct="1"/>
            <a:endParaRPr lang="en-US" smtClean="0"/>
          </a:p>
          <a:p>
            <a:pPr marL="990600" lvl="1" indent="-533400" eaLnBrk="1" hangingPunct="1"/>
            <a:r>
              <a:rPr lang="en-US" smtClean="0"/>
              <a:t>Sample </a:t>
            </a:r>
            <a:r>
              <a:rPr lang="en-US" smtClean="0">
                <a:solidFill>
                  <a:srgbClr val="FF0000"/>
                </a:solidFill>
              </a:rPr>
              <a:t>statistics</a:t>
            </a:r>
            <a:r>
              <a:rPr lang="en-US" smtClean="0"/>
              <a:t> will be slightly off from the true values of its population’s </a:t>
            </a:r>
            <a:r>
              <a:rPr lang="en-US" smtClean="0">
                <a:solidFill>
                  <a:srgbClr val="FF0000"/>
                </a:solidFill>
              </a:rPr>
              <a:t>parameters</a:t>
            </a:r>
          </a:p>
          <a:p>
            <a:pPr marL="1371600" lvl="2" indent="-457200" eaLnBrk="1" hangingPunct="1"/>
            <a:r>
              <a:rPr lang="en-US" smtClean="0"/>
              <a:t>Sampling error:</a:t>
            </a:r>
          </a:p>
          <a:p>
            <a:pPr marL="1752600" lvl="3" indent="-381000" eaLnBrk="1" hangingPunct="1"/>
            <a:r>
              <a:rPr lang="en-US" smtClean="0"/>
              <a:t>The difference between a sample statistic and a population parameter</a:t>
            </a:r>
          </a:p>
          <a:p>
            <a:pPr marL="1752600" lvl="3" indent="-381000" eaLnBrk="1" hangingPunct="1"/>
            <a:endParaRPr lang="en-US" smtClean="0"/>
          </a:p>
          <a:p>
            <a:pPr marL="990600" lvl="1" indent="-533400" eaLnBrk="1" hangingPunct="1"/>
            <a:r>
              <a:rPr lang="en-US" smtClean="0"/>
              <a:t>Probability theory</a:t>
            </a:r>
          </a:p>
          <a:p>
            <a:pPr marL="1371600" lvl="2" indent="-457200" eaLnBrk="1" hangingPunct="1"/>
            <a:r>
              <a:rPr lang="en-US" smtClean="0"/>
              <a:t>Permits us to estimate the accuracy or representativeness of the sample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1133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11331">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11331">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11331">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11331">
                                            <p:txEl>
                                              <p:pRg st="6" end="6"/>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1133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1331" grpId="0" build="p"/>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sz="3200" b="1" smtClean="0"/>
              <a:t>What influences confidence intervals? </a:t>
            </a:r>
          </a:p>
        </p:txBody>
      </p:sp>
      <p:sp>
        <p:nvSpPr>
          <p:cNvPr id="715779" name="Rectangle 3"/>
          <p:cNvSpPr>
            <a:spLocks noGrp="1" noChangeArrowheads="1"/>
          </p:cNvSpPr>
          <p:nvPr>
            <p:ph type="body" idx="1"/>
          </p:nvPr>
        </p:nvSpPr>
        <p:spPr>
          <a:xfrm>
            <a:off x="457200" y="1981200"/>
            <a:ext cx="8229600" cy="4343400"/>
          </a:xfrm>
        </p:spPr>
        <p:txBody>
          <a:bodyPr/>
          <a:lstStyle/>
          <a:p>
            <a:pPr marL="692150" lvl="1" indent="-347663" eaLnBrk="1" hangingPunct="1">
              <a:lnSpc>
                <a:spcPct val="90000"/>
              </a:lnSpc>
              <a:defRPr/>
            </a:pPr>
            <a:r>
              <a:rPr lang="en-US" dirty="0" smtClean="0"/>
              <a:t>The width of a confidence interval depends on three things</a:t>
            </a:r>
          </a:p>
          <a:p>
            <a:pPr marL="987425" lvl="2" indent="-293688" eaLnBrk="1" hangingPunct="1">
              <a:lnSpc>
                <a:spcPct val="90000"/>
              </a:lnSpc>
              <a:defRPr/>
            </a:pPr>
            <a:r>
              <a:rPr lang="en-US" sz="3200" dirty="0" smtClean="0">
                <a:latin typeface="Symbol" pitchFamily="18" charset="2"/>
              </a:rPr>
              <a:t>: </a:t>
            </a:r>
            <a:r>
              <a:rPr lang="en-US" dirty="0" smtClean="0"/>
              <a:t>The confidence level can be raised (e.g., to 99%) or lowered (e.g., to 90%)</a:t>
            </a:r>
          </a:p>
          <a:p>
            <a:pPr marL="987425" lvl="2" indent="-293688" eaLnBrk="1" hangingPunct="1">
              <a:lnSpc>
                <a:spcPct val="90000"/>
              </a:lnSpc>
              <a:buFont typeface="Wingdings" pitchFamily="2" charset="2"/>
              <a:buNone/>
              <a:defRPr/>
            </a:pPr>
            <a:endParaRPr lang="en-US" dirty="0" smtClean="0"/>
          </a:p>
          <a:p>
            <a:pPr marL="987425" lvl="2" indent="-293688" eaLnBrk="1" hangingPunct="1">
              <a:lnSpc>
                <a:spcPct val="90000"/>
              </a:lnSpc>
              <a:defRPr/>
            </a:pPr>
            <a:r>
              <a:rPr lang="en-US" dirty="0" smtClean="0"/>
              <a:t>N: we have more confidence in larger sample sizes so as N increases, the interval decreases </a:t>
            </a:r>
          </a:p>
          <a:p>
            <a:pPr marL="1281113" lvl="3" indent="-292100" eaLnBrk="1" hangingPunct="1">
              <a:lnSpc>
                <a:spcPct val="90000"/>
              </a:lnSpc>
              <a:defRPr/>
            </a:pPr>
            <a:endParaRPr lang="en-US" dirty="0" smtClean="0"/>
          </a:p>
          <a:p>
            <a:pPr marL="987425" lvl="2" indent="-293688" eaLnBrk="1" hangingPunct="1">
              <a:lnSpc>
                <a:spcPct val="90000"/>
              </a:lnSpc>
              <a:defRPr/>
            </a:pPr>
            <a:r>
              <a:rPr lang="en-US" dirty="0" smtClean="0"/>
              <a:t>Variation: more variation = more error</a:t>
            </a:r>
          </a:p>
          <a:p>
            <a:pPr marL="1444625" lvl="3" indent="-293688" eaLnBrk="1" hangingPunct="1">
              <a:lnSpc>
                <a:spcPct val="90000"/>
              </a:lnSpc>
              <a:defRPr/>
            </a:pPr>
            <a:r>
              <a:rPr lang="en-US" dirty="0" smtClean="0"/>
              <a:t>% agree closer to 50%</a:t>
            </a:r>
          </a:p>
          <a:p>
            <a:pPr marL="1444625" lvl="3" indent="-293688" eaLnBrk="1" hangingPunct="1">
              <a:lnSpc>
                <a:spcPct val="90000"/>
              </a:lnSpc>
              <a:defRPr/>
            </a:pPr>
            <a:r>
              <a:rPr lang="en-US" dirty="0" smtClean="0"/>
              <a:t>Higher standard deviations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57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57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577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5779">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15779">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1577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5779"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z="3600" smtClean="0"/>
              <a:t>The “Catch-22” of Inferential Statistics</a:t>
            </a:r>
          </a:p>
        </p:txBody>
      </p:sp>
      <p:sp>
        <p:nvSpPr>
          <p:cNvPr id="613379" name="Rectangle 3"/>
          <p:cNvSpPr>
            <a:spLocks noGrp="1" noChangeArrowheads="1"/>
          </p:cNvSpPr>
          <p:nvPr>
            <p:ph type="body" idx="1"/>
          </p:nvPr>
        </p:nvSpPr>
        <p:spPr/>
        <p:txBody>
          <a:bodyPr/>
          <a:lstStyle/>
          <a:p>
            <a:pPr lvl="1" eaLnBrk="1" hangingPunct="1"/>
            <a:r>
              <a:rPr lang="en-US" smtClean="0"/>
              <a:t>When we collect a sample, we know nothing about the population’s distribution of scores</a:t>
            </a:r>
          </a:p>
          <a:p>
            <a:pPr lvl="2" eaLnBrk="1" hangingPunct="1"/>
            <a:r>
              <a:rPr lang="en-US" smtClean="0"/>
              <a:t>We can calculate the mean (x-bar) &amp; standard deviation (s) of our sample, but </a:t>
            </a:r>
            <a:r>
              <a:rPr lang="en-US" smtClean="0">
                <a:sym typeface="Symbol" pitchFamily="18" charset="2"/>
              </a:rPr>
              <a:t> and  are unknown</a:t>
            </a:r>
          </a:p>
          <a:p>
            <a:pPr lvl="2" eaLnBrk="1" hangingPunct="1"/>
            <a:r>
              <a:rPr lang="en-US" smtClean="0">
                <a:sym typeface="Symbol" pitchFamily="18" charset="2"/>
              </a:rPr>
              <a:t>The shape of the population distribution (normal or skewed?) is also unknown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13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133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1337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3379"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Oval 2"/>
          <p:cNvSpPr>
            <a:spLocks noChangeArrowheads="1"/>
          </p:cNvSpPr>
          <p:nvPr/>
        </p:nvSpPr>
        <p:spPr bwMode="auto">
          <a:xfrm>
            <a:off x="304800" y="2133600"/>
            <a:ext cx="3657600" cy="3505200"/>
          </a:xfrm>
          <a:prstGeom prst="ellipse">
            <a:avLst/>
          </a:prstGeom>
          <a:noFill/>
          <a:ln w="9525">
            <a:solidFill>
              <a:schemeClr val="tx1"/>
            </a:solidFill>
            <a:round/>
            <a:headEnd/>
            <a:tailEnd/>
          </a:ln>
        </p:spPr>
        <p:txBody>
          <a:bodyPr wrap="none" anchor="ctr"/>
          <a:lstStyle/>
          <a:p>
            <a:endParaRPr lang="en-US"/>
          </a:p>
        </p:txBody>
      </p:sp>
      <p:sp>
        <p:nvSpPr>
          <p:cNvPr id="12291" name="Text Box 3"/>
          <p:cNvSpPr txBox="1">
            <a:spLocks noChangeArrowheads="1"/>
          </p:cNvSpPr>
          <p:nvPr/>
        </p:nvSpPr>
        <p:spPr bwMode="auto">
          <a:xfrm>
            <a:off x="815643" y="2662535"/>
            <a:ext cx="2635914" cy="830997"/>
          </a:xfrm>
          <a:prstGeom prst="rect">
            <a:avLst/>
          </a:prstGeom>
          <a:noFill/>
          <a:ln w="9525">
            <a:noFill/>
            <a:miter lim="800000"/>
            <a:headEnd/>
            <a:tailEnd/>
          </a:ln>
        </p:spPr>
        <p:txBody>
          <a:bodyPr wrap="none">
            <a:spAutoFit/>
          </a:bodyPr>
          <a:lstStyle/>
          <a:p>
            <a:pPr eaLnBrk="1" hangingPunct="1"/>
            <a:r>
              <a:rPr lang="el-GR" sz="2400" b="1" dirty="0">
                <a:latin typeface="Arial" charset="0"/>
                <a:cs typeface="Arial" charset="0"/>
              </a:rPr>
              <a:t>μ</a:t>
            </a:r>
            <a:r>
              <a:rPr lang="en-US" sz="2400" b="1" dirty="0">
                <a:latin typeface="Arial" charset="0"/>
                <a:cs typeface="Arial" charset="0"/>
              </a:rPr>
              <a:t> = </a:t>
            </a:r>
            <a:r>
              <a:rPr lang="en-US" sz="2400" b="1" dirty="0" smtClean="0">
                <a:solidFill>
                  <a:srgbClr val="FF9900"/>
                </a:solidFill>
                <a:latin typeface="Arial" charset="0"/>
                <a:cs typeface="Arial" charset="0"/>
              </a:rPr>
              <a:t>?</a:t>
            </a:r>
            <a:r>
              <a:rPr lang="en-US" sz="2400" b="1" dirty="0" smtClean="0">
                <a:latin typeface="Arial" charset="0"/>
                <a:cs typeface="Arial" charset="0"/>
              </a:rPr>
              <a:t> </a:t>
            </a:r>
            <a:r>
              <a:rPr lang="en-US" sz="2400" b="1" dirty="0">
                <a:latin typeface="Arial" charset="0"/>
                <a:cs typeface="Arial" charset="0"/>
              </a:rPr>
              <a:t>(N= </a:t>
            </a:r>
            <a:r>
              <a:rPr lang="en-US" sz="2000" b="1" dirty="0" smtClean="0">
                <a:latin typeface="Times New Roman" pitchFamily="18" charset="0"/>
                <a:cs typeface="Times New Roman" pitchFamily="18" charset="0"/>
              </a:rPr>
              <a:t>A Bunch</a:t>
            </a:r>
            <a:r>
              <a:rPr lang="en-US" sz="2400" b="1" dirty="0" smtClean="0">
                <a:latin typeface="Arial" charset="0"/>
                <a:cs typeface="Arial" charset="0"/>
              </a:rPr>
              <a:t>)</a:t>
            </a:r>
          </a:p>
          <a:p>
            <a:pPr eaLnBrk="1" hangingPunct="1"/>
            <a:r>
              <a:rPr lang="el-GR" sz="2400" dirty="0" smtClean="0">
                <a:cs typeface="Arial" charset="0"/>
              </a:rPr>
              <a:t>σ</a:t>
            </a:r>
            <a:r>
              <a:rPr lang="en-US" sz="2400" dirty="0" smtClean="0">
                <a:cs typeface="Arial" charset="0"/>
              </a:rPr>
              <a:t> = ?</a:t>
            </a:r>
            <a:endParaRPr lang="el-GR" sz="2400" b="1" dirty="0">
              <a:latin typeface="Arial" charset="0"/>
              <a:cs typeface="Arial" charset="0"/>
            </a:endParaRPr>
          </a:p>
        </p:txBody>
      </p:sp>
      <p:sp>
        <p:nvSpPr>
          <p:cNvPr id="12292" name="Oval 4"/>
          <p:cNvSpPr>
            <a:spLocks noChangeArrowheads="1"/>
          </p:cNvSpPr>
          <p:nvPr/>
        </p:nvSpPr>
        <p:spPr bwMode="auto">
          <a:xfrm>
            <a:off x="4991100" y="1908601"/>
            <a:ext cx="1676400" cy="1676400"/>
          </a:xfrm>
          <a:prstGeom prst="ellipse">
            <a:avLst/>
          </a:prstGeom>
          <a:noFill/>
          <a:ln w="9525">
            <a:solidFill>
              <a:schemeClr val="tx1"/>
            </a:solidFill>
            <a:round/>
            <a:headEnd/>
            <a:tailEnd/>
          </a:ln>
        </p:spPr>
        <p:txBody>
          <a:bodyPr wrap="none" anchor="ctr"/>
          <a:lstStyle/>
          <a:p>
            <a:endParaRPr lang="en-US"/>
          </a:p>
        </p:txBody>
      </p:sp>
      <p:sp>
        <p:nvSpPr>
          <p:cNvPr id="12293" name="Text Box 5"/>
          <p:cNvSpPr txBox="1">
            <a:spLocks noChangeArrowheads="1"/>
          </p:cNvSpPr>
          <p:nvPr/>
        </p:nvSpPr>
        <p:spPr bwMode="auto">
          <a:xfrm>
            <a:off x="5257800" y="2100689"/>
            <a:ext cx="1143000" cy="646112"/>
          </a:xfrm>
          <a:prstGeom prst="rect">
            <a:avLst/>
          </a:prstGeom>
          <a:noFill/>
          <a:ln w="9525">
            <a:noFill/>
            <a:miter lim="800000"/>
            <a:headEnd/>
            <a:tailEnd/>
          </a:ln>
        </p:spPr>
        <p:txBody>
          <a:bodyPr>
            <a:spAutoFit/>
          </a:bodyPr>
          <a:lstStyle/>
          <a:p>
            <a:pPr eaLnBrk="1" hangingPunct="1"/>
            <a:r>
              <a:rPr lang="en-US" dirty="0">
                <a:latin typeface="Arial" charset="0"/>
              </a:rPr>
              <a:t>Sample</a:t>
            </a:r>
            <a:br>
              <a:rPr lang="en-US" dirty="0">
                <a:latin typeface="Arial" charset="0"/>
              </a:rPr>
            </a:br>
            <a:r>
              <a:rPr lang="en-US" dirty="0">
                <a:latin typeface="Arial" charset="0"/>
              </a:rPr>
              <a:t>N = 150</a:t>
            </a:r>
          </a:p>
        </p:txBody>
      </p:sp>
      <p:sp>
        <p:nvSpPr>
          <p:cNvPr id="12294" name="Text Box 6"/>
          <p:cNvSpPr txBox="1">
            <a:spLocks noChangeArrowheads="1"/>
          </p:cNvSpPr>
          <p:nvPr/>
        </p:nvSpPr>
        <p:spPr bwMode="auto">
          <a:xfrm>
            <a:off x="533400" y="533400"/>
            <a:ext cx="8274050" cy="1384300"/>
          </a:xfrm>
          <a:prstGeom prst="rect">
            <a:avLst/>
          </a:prstGeom>
          <a:noFill/>
          <a:ln w="9525">
            <a:noFill/>
            <a:miter lim="800000"/>
            <a:headEnd/>
            <a:tailEnd/>
          </a:ln>
        </p:spPr>
        <p:txBody>
          <a:bodyPr wrap="none">
            <a:spAutoFit/>
          </a:bodyPr>
          <a:lstStyle/>
          <a:p>
            <a:pPr algn="ctr" eaLnBrk="1" hangingPunct="1"/>
            <a:r>
              <a:rPr lang="en-US" sz="2800" b="1">
                <a:latin typeface="Arial" charset="0"/>
              </a:rPr>
              <a:t>Probability Theory Allows Us To Answer:</a:t>
            </a:r>
          </a:p>
          <a:p>
            <a:pPr algn="ctr" eaLnBrk="1" hangingPunct="1"/>
            <a:r>
              <a:rPr lang="en-US" sz="2800" i="1">
                <a:solidFill>
                  <a:srgbClr val="0000FF"/>
                </a:solidFill>
                <a:latin typeface="Arial" charset="0"/>
              </a:rPr>
              <a:t>What is the </a:t>
            </a:r>
            <a:r>
              <a:rPr lang="en-US" sz="2800" b="1" i="1">
                <a:solidFill>
                  <a:srgbClr val="0000FF"/>
                </a:solidFill>
                <a:latin typeface="Arial" charset="0"/>
              </a:rPr>
              <a:t>likelihood </a:t>
            </a:r>
            <a:r>
              <a:rPr lang="en-US" sz="2800" i="1">
                <a:solidFill>
                  <a:srgbClr val="0000FF"/>
                </a:solidFill>
                <a:latin typeface="Arial" charset="0"/>
              </a:rPr>
              <a:t>that a given sample statistic</a:t>
            </a:r>
          </a:p>
          <a:p>
            <a:pPr algn="ctr" eaLnBrk="1" hangingPunct="1"/>
            <a:r>
              <a:rPr lang="en-US" sz="2800" i="1">
                <a:solidFill>
                  <a:srgbClr val="0000FF"/>
                </a:solidFill>
                <a:latin typeface="Arial" charset="0"/>
              </a:rPr>
              <a:t>accurately represents a population parameter?</a:t>
            </a:r>
          </a:p>
        </p:txBody>
      </p:sp>
      <p:sp>
        <p:nvSpPr>
          <p:cNvPr id="12295" name="Line 7"/>
          <p:cNvSpPr>
            <a:spLocks noChangeShapeType="1"/>
          </p:cNvSpPr>
          <p:nvPr/>
        </p:nvSpPr>
        <p:spPr bwMode="auto">
          <a:xfrm flipH="1">
            <a:off x="3810000" y="2893367"/>
            <a:ext cx="1181100" cy="342900"/>
          </a:xfrm>
          <a:prstGeom prst="line">
            <a:avLst/>
          </a:prstGeom>
          <a:noFill/>
          <a:ln w="38100">
            <a:solidFill>
              <a:schemeClr val="tx1"/>
            </a:solidFill>
            <a:round/>
            <a:headEnd/>
            <a:tailEnd/>
          </a:ln>
        </p:spPr>
        <p:txBody>
          <a:bodyPr/>
          <a:lstStyle/>
          <a:p>
            <a:endParaRPr lang="en-US"/>
          </a:p>
        </p:txBody>
      </p:sp>
      <p:sp>
        <p:nvSpPr>
          <p:cNvPr id="12296" name="Text Box 9"/>
          <p:cNvSpPr txBox="1">
            <a:spLocks noChangeArrowheads="1"/>
          </p:cNvSpPr>
          <p:nvPr/>
        </p:nvSpPr>
        <p:spPr bwMode="auto">
          <a:xfrm>
            <a:off x="5467113" y="2768001"/>
            <a:ext cx="922047" cy="646331"/>
          </a:xfrm>
          <a:prstGeom prst="rect">
            <a:avLst/>
          </a:prstGeom>
          <a:noFill/>
          <a:ln w="9525">
            <a:solidFill>
              <a:schemeClr val="accent2"/>
            </a:solidFill>
            <a:miter lim="800000"/>
            <a:headEnd/>
            <a:tailEnd/>
          </a:ln>
        </p:spPr>
        <p:txBody>
          <a:bodyPr wrap="none">
            <a:spAutoFit/>
          </a:bodyPr>
          <a:lstStyle/>
          <a:p>
            <a:pPr eaLnBrk="1" hangingPunct="1"/>
            <a:r>
              <a:rPr lang="en-US" b="1" dirty="0" smtClean="0">
                <a:solidFill>
                  <a:srgbClr val="FF9900"/>
                </a:solidFill>
                <a:latin typeface="Arial" charset="0"/>
              </a:rPr>
              <a:t>X=10.0</a:t>
            </a:r>
            <a:br>
              <a:rPr lang="en-US" b="1" dirty="0" smtClean="0">
                <a:solidFill>
                  <a:srgbClr val="FF9900"/>
                </a:solidFill>
                <a:latin typeface="Arial" charset="0"/>
              </a:rPr>
            </a:br>
            <a:r>
              <a:rPr lang="en-US" b="1" dirty="0" smtClean="0">
                <a:solidFill>
                  <a:srgbClr val="FF9900"/>
                </a:solidFill>
                <a:latin typeface="Arial" charset="0"/>
              </a:rPr>
              <a:t>s = 5</a:t>
            </a:r>
            <a:endParaRPr lang="en-US" b="1" dirty="0">
              <a:solidFill>
                <a:srgbClr val="FF9900"/>
              </a:solidFill>
              <a:latin typeface="Arial" charset="0"/>
            </a:endParaRPr>
          </a:p>
        </p:txBody>
      </p:sp>
      <p:sp>
        <p:nvSpPr>
          <p:cNvPr id="12297" name="Text Box 10"/>
          <p:cNvSpPr txBox="1">
            <a:spLocks noChangeArrowheads="1"/>
          </p:cNvSpPr>
          <p:nvPr/>
        </p:nvSpPr>
        <p:spPr bwMode="auto">
          <a:xfrm>
            <a:off x="779249" y="3390900"/>
            <a:ext cx="2514600" cy="1477328"/>
          </a:xfrm>
          <a:prstGeom prst="rect">
            <a:avLst/>
          </a:prstGeom>
          <a:noFill/>
          <a:ln w="9525">
            <a:solidFill>
              <a:schemeClr val="accent2"/>
            </a:solidFill>
            <a:miter lim="800000"/>
            <a:headEnd/>
            <a:tailEnd/>
          </a:ln>
        </p:spPr>
        <p:txBody>
          <a:bodyPr wrap="square">
            <a:spAutoFit/>
          </a:bodyPr>
          <a:lstStyle/>
          <a:p>
            <a:pPr eaLnBrk="1" hangingPunct="1"/>
            <a:r>
              <a:rPr lang="en-US" b="1" i="1" dirty="0">
                <a:latin typeface="Arial" charset="0"/>
              </a:rPr>
              <a:t>Number of serious crimes </a:t>
            </a:r>
            <a:r>
              <a:rPr lang="en-US" b="1" i="1" dirty="0" smtClean="0">
                <a:latin typeface="Arial" charset="0"/>
              </a:rPr>
              <a:t>committed </a:t>
            </a:r>
            <a:r>
              <a:rPr lang="en-US" b="1" i="1" dirty="0">
                <a:latin typeface="Arial" charset="0"/>
              </a:rPr>
              <a:t>in year  </a:t>
            </a:r>
            <a:r>
              <a:rPr lang="en-US" b="1" i="1" dirty="0" smtClean="0">
                <a:latin typeface="Arial" charset="0"/>
              </a:rPr>
              <a:t>prior to </a:t>
            </a:r>
            <a:r>
              <a:rPr lang="en-US" b="1" i="1" dirty="0">
                <a:latin typeface="Arial" charset="0"/>
              </a:rPr>
              <a:t>prison for inmates entering </a:t>
            </a:r>
            <a:br>
              <a:rPr lang="en-US" b="1" i="1" dirty="0">
                <a:latin typeface="Arial" charset="0"/>
              </a:rPr>
            </a:br>
            <a:r>
              <a:rPr lang="en-US" b="1" i="1" dirty="0">
                <a:latin typeface="Arial" charset="0"/>
              </a:rPr>
              <a:t>the prison system</a:t>
            </a:r>
          </a:p>
        </p:txBody>
      </p:sp>
      <p:sp>
        <p:nvSpPr>
          <p:cNvPr id="12298" name="Line 11"/>
          <p:cNvSpPr>
            <a:spLocks noChangeShapeType="1"/>
          </p:cNvSpPr>
          <p:nvPr/>
        </p:nvSpPr>
        <p:spPr bwMode="auto">
          <a:xfrm flipV="1">
            <a:off x="5559188" y="2845622"/>
            <a:ext cx="152400" cy="0"/>
          </a:xfrm>
          <a:prstGeom prst="line">
            <a:avLst/>
          </a:prstGeom>
          <a:noFill/>
          <a:ln w="28575">
            <a:solidFill>
              <a:srgbClr val="FF9900"/>
            </a:solidFill>
            <a:round/>
            <a:headEnd/>
            <a:tailEnd/>
          </a:ln>
        </p:spPr>
        <p:txBody>
          <a:bodyPr anchor="ctr"/>
          <a:lstStyle/>
          <a:p>
            <a:endParaRPr lang="en-US"/>
          </a:p>
        </p:txBody>
      </p:sp>
      <p:sp>
        <p:nvSpPr>
          <p:cNvPr id="11" name="Oval 2"/>
          <p:cNvSpPr>
            <a:spLocks noChangeArrowheads="1"/>
          </p:cNvSpPr>
          <p:nvPr/>
        </p:nvSpPr>
        <p:spPr bwMode="auto">
          <a:xfrm>
            <a:off x="5203683" y="3694058"/>
            <a:ext cx="2927634" cy="3093450"/>
          </a:xfrm>
          <a:prstGeom prst="ellipse">
            <a:avLst/>
          </a:prstGeom>
          <a:noFill/>
          <a:ln w="9525">
            <a:solidFill>
              <a:schemeClr val="tx1"/>
            </a:solidFill>
            <a:round/>
            <a:headEnd/>
            <a:tailEnd/>
          </a:ln>
        </p:spPr>
        <p:txBody>
          <a:bodyPr wrap="none" anchor="ctr"/>
          <a:lstStyle/>
          <a:p>
            <a:endParaRPr lang="en-US"/>
          </a:p>
        </p:txBody>
      </p:sp>
      <p:sp>
        <p:nvSpPr>
          <p:cNvPr id="2" name="Rectangle 1"/>
          <p:cNvSpPr/>
          <p:nvPr/>
        </p:nvSpPr>
        <p:spPr>
          <a:xfrm>
            <a:off x="5632665" y="4498896"/>
            <a:ext cx="2034531" cy="369332"/>
          </a:xfrm>
          <a:prstGeom prst="rect">
            <a:avLst/>
          </a:prstGeom>
        </p:spPr>
        <p:txBody>
          <a:bodyPr wrap="none">
            <a:spAutoFit/>
          </a:bodyPr>
          <a:lstStyle/>
          <a:p>
            <a:pPr eaLnBrk="1" hangingPunct="1"/>
            <a:r>
              <a:rPr lang="en-US" b="1" dirty="0" smtClean="0">
                <a:latin typeface="Arial" charset="0"/>
                <a:cs typeface="Arial" charset="0"/>
              </a:rPr>
              <a:t>P </a:t>
            </a:r>
            <a:r>
              <a:rPr lang="en-US" b="1" dirty="0">
                <a:latin typeface="Arial" charset="0"/>
                <a:cs typeface="Arial" charset="0"/>
              </a:rPr>
              <a:t>= </a:t>
            </a:r>
            <a:r>
              <a:rPr lang="en-US" b="1" dirty="0">
                <a:solidFill>
                  <a:srgbClr val="FF9900"/>
                </a:solidFill>
                <a:latin typeface="Arial" charset="0"/>
                <a:cs typeface="Arial" charset="0"/>
              </a:rPr>
              <a:t>?</a:t>
            </a:r>
            <a:r>
              <a:rPr lang="en-US" b="1" dirty="0">
                <a:latin typeface="Arial" charset="0"/>
                <a:cs typeface="Arial" charset="0"/>
              </a:rPr>
              <a:t> (N= </a:t>
            </a:r>
            <a:r>
              <a:rPr lang="en-US" sz="1600" b="1" dirty="0" smtClean="0">
                <a:latin typeface="Times New Roman" pitchFamily="18" charset="0"/>
                <a:cs typeface="Times New Roman" pitchFamily="18" charset="0"/>
              </a:rPr>
              <a:t>Millions</a:t>
            </a:r>
            <a:r>
              <a:rPr lang="en-US" b="1" dirty="0" smtClean="0">
                <a:latin typeface="Arial" charset="0"/>
                <a:cs typeface="Arial" charset="0"/>
              </a:rPr>
              <a:t>)</a:t>
            </a:r>
            <a:endParaRPr lang="el-GR" b="1" dirty="0">
              <a:latin typeface="Arial" charset="0"/>
              <a:cs typeface="Arial" charset="0"/>
            </a:endParaRPr>
          </a:p>
        </p:txBody>
      </p:sp>
      <p:sp>
        <p:nvSpPr>
          <p:cNvPr id="13" name="Text Box 10"/>
          <p:cNvSpPr txBox="1">
            <a:spLocks noChangeArrowheads="1"/>
          </p:cNvSpPr>
          <p:nvPr/>
        </p:nvSpPr>
        <p:spPr bwMode="auto">
          <a:xfrm>
            <a:off x="5410200" y="5029200"/>
            <a:ext cx="2514600" cy="923330"/>
          </a:xfrm>
          <a:prstGeom prst="rect">
            <a:avLst/>
          </a:prstGeom>
          <a:noFill/>
          <a:ln w="9525">
            <a:solidFill>
              <a:schemeClr val="accent2"/>
            </a:solidFill>
            <a:miter lim="800000"/>
            <a:headEnd/>
            <a:tailEnd/>
          </a:ln>
        </p:spPr>
        <p:txBody>
          <a:bodyPr wrap="square">
            <a:spAutoFit/>
          </a:bodyPr>
          <a:lstStyle/>
          <a:p>
            <a:pPr eaLnBrk="1" hangingPunct="1"/>
            <a:r>
              <a:rPr lang="en-US" b="1" i="1" dirty="0" smtClean="0">
                <a:latin typeface="Arial" charset="0"/>
              </a:rPr>
              <a:t>Americans who plan to vote for Ron Paul for president in 2012</a:t>
            </a:r>
            <a:endParaRPr lang="en-US" b="1" i="1" dirty="0">
              <a:latin typeface="Arial" charset="0"/>
            </a:endParaRPr>
          </a:p>
        </p:txBody>
      </p:sp>
      <p:sp>
        <p:nvSpPr>
          <p:cNvPr id="14" name="Line 7"/>
          <p:cNvSpPr>
            <a:spLocks noChangeShapeType="1"/>
          </p:cNvSpPr>
          <p:nvPr/>
        </p:nvSpPr>
        <p:spPr bwMode="auto">
          <a:xfrm flipH="1">
            <a:off x="7626348" y="3585001"/>
            <a:ext cx="149225" cy="451957"/>
          </a:xfrm>
          <a:prstGeom prst="line">
            <a:avLst/>
          </a:prstGeom>
          <a:noFill/>
          <a:ln w="38100">
            <a:solidFill>
              <a:schemeClr val="tx1"/>
            </a:solidFill>
            <a:round/>
            <a:headEnd/>
            <a:tailEnd/>
          </a:ln>
        </p:spPr>
        <p:txBody>
          <a:bodyPr/>
          <a:lstStyle/>
          <a:p>
            <a:endParaRPr lang="en-US"/>
          </a:p>
        </p:txBody>
      </p:sp>
      <p:sp>
        <p:nvSpPr>
          <p:cNvPr id="15" name="Oval 4"/>
          <p:cNvSpPr>
            <a:spLocks noChangeArrowheads="1"/>
          </p:cNvSpPr>
          <p:nvPr/>
        </p:nvSpPr>
        <p:spPr bwMode="auto">
          <a:xfrm>
            <a:off x="7293117" y="2007422"/>
            <a:ext cx="1676400" cy="1676400"/>
          </a:xfrm>
          <a:prstGeom prst="ellipse">
            <a:avLst/>
          </a:prstGeom>
          <a:noFill/>
          <a:ln w="9525">
            <a:solidFill>
              <a:schemeClr val="tx1"/>
            </a:solidFill>
            <a:round/>
            <a:headEnd/>
            <a:tailEnd/>
          </a:ln>
        </p:spPr>
        <p:txBody>
          <a:bodyPr wrap="none" anchor="ctr"/>
          <a:lstStyle/>
          <a:p>
            <a:endParaRPr lang="en-US"/>
          </a:p>
        </p:txBody>
      </p:sp>
      <p:sp>
        <p:nvSpPr>
          <p:cNvPr id="16" name="Text Box 5"/>
          <p:cNvSpPr txBox="1">
            <a:spLocks noChangeArrowheads="1"/>
          </p:cNvSpPr>
          <p:nvPr/>
        </p:nvSpPr>
        <p:spPr bwMode="auto">
          <a:xfrm>
            <a:off x="7559817" y="2253089"/>
            <a:ext cx="1143000" cy="646112"/>
          </a:xfrm>
          <a:prstGeom prst="rect">
            <a:avLst/>
          </a:prstGeom>
          <a:noFill/>
          <a:ln w="9525">
            <a:noFill/>
            <a:miter lim="800000"/>
            <a:headEnd/>
            <a:tailEnd/>
          </a:ln>
        </p:spPr>
        <p:txBody>
          <a:bodyPr>
            <a:spAutoFit/>
          </a:bodyPr>
          <a:lstStyle/>
          <a:p>
            <a:pPr eaLnBrk="1" hangingPunct="1"/>
            <a:r>
              <a:rPr lang="en-US" dirty="0">
                <a:latin typeface="Arial" charset="0"/>
              </a:rPr>
              <a:t>Sample</a:t>
            </a:r>
            <a:br>
              <a:rPr lang="en-US" dirty="0">
                <a:latin typeface="Arial" charset="0"/>
              </a:rPr>
            </a:br>
            <a:r>
              <a:rPr lang="en-US" dirty="0">
                <a:latin typeface="Arial" charset="0"/>
              </a:rPr>
              <a:t>N = </a:t>
            </a:r>
            <a:r>
              <a:rPr lang="en-US" dirty="0" smtClean="0">
                <a:latin typeface="Arial" charset="0"/>
              </a:rPr>
              <a:t>300</a:t>
            </a:r>
            <a:endParaRPr lang="en-US" dirty="0">
              <a:latin typeface="Arial" charset="0"/>
            </a:endParaRPr>
          </a:p>
        </p:txBody>
      </p:sp>
      <p:sp>
        <p:nvSpPr>
          <p:cNvPr id="17" name="Text Box 9"/>
          <p:cNvSpPr txBox="1">
            <a:spLocks noChangeArrowheads="1"/>
          </p:cNvSpPr>
          <p:nvPr/>
        </p:nvSpPr>
        <p:spPr bwMode="auto">
          <a:xfrm>
            <a:off x="7508872" y="2897886"/>
            <a:ext cx="1193945" cy="369332"/>
          </a:xfrm>
          <a:prstGeom prst="rect">
            <a:avLst/>
          </a:prstGeom>
          <a:noFill/>
          <a:ln w="9525">
            <a:solidFill>
              <a:schemeClr val="accent2"/>
            </a:solidFill>
            <a:miter lim="800000"/>
            <a:headEnd/>
            <a:tailEnd/>
          </a:ln>
        </p:spPr>
        <p:txBody>
          <a:bodyPr wrap="square">
            <a:spAutoFit/>
          </a:bodyPr>
          <a:lstStyle/>
          <a:p>
            <a:pPr eaLnBrk="1" hangingPunct="1"/>
            <a:r>
              <a:rPr lang="en-US" dirty="0" smtClean="0"/>
              <a:t>p = .10</a:t>
            </a:r>
            <a:endParaRPr lang="en-US" b="1" dirty="0">
              <a:solidFill>
                <a:srgbClr val="FF9900"/>
              </a:solidFill>
              <a:latin typeface="Arial" charset="0"/>
            </a:endParaRPr>
          </a:p>
        </p:txBody>
      </p:sp>
      <p:sp>
        <p:nvSpPr>
          <p:cNvPr id="3" name="TextBox 2"/>
          <p:cNvSpPr txBox="1"/>
          <p:nvPr/>
        </p:nvSpPr>
        <p:spPr>
          <a:xfrm>
            <a:off x="2538823" y="5681849"/>
            <a:ext cx="2636427" cy="923330"/>
          </a:xfrm>
          <a:prstGeom prst="rect">
            <a:avLst/>
          </a:prstGeom>
          <a:noFill/>
        </p:spPr>
        <p:txBody>
          <a:bodyPr wrap="none" rtlCol="0">
            <a:spAutoFit/>
          </a:bodyPr>
          <a:lstStyle/>
          <a:p>
            <a:r>
              <a:rPr lang="en-US" dirty="0" smtClean="0"/>
              <a:t>POPULATIONS</a:t>
            </a:r>
            <a:br>
              <a:rPr lang="en-US" dirty="0" smtClean="0"/>
            </a:br>
            <a:r>
              <a:rPr lang="en-US" dirty="0" smtClean="0"/>
              <a:t>(All elements) </a:t>
            </a:r>
          </a:p>
          <a:p>
            <a:r>
              <a:rPr lang="en-US" dirty="0" smtClean="0"/>
              <a:t>and their parameters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28600" y="274638"/>
            <a:ext cx="8686800" cy="1143000"/>
          </a:xfrm>
        </p:spPr>
        <p:txBody>
          <a:bodyPr/>
          <a:lstStyle/>
          <a:p>
            <a:pPr eaLnBrk="1" hangingPunct="1"/>
            <a:r>
              <a:rPr lang="en-US" sz="3600" dirty="0" smtClean="0"/>
              <a:t>Sampling Distribution</a:t>
            </a:r>
            <a:br>
              <a:rPr lang="en-US" sz="3600" dirty="0" smtClean="0"/>
            </a:br>
            <a:r>
              <a:rPr lang="en-US" sz="2800" dirty="0" smtClean="0"/>
              <a:t>(a.k.a. “Distribution of </a:t>
            </a:r>
            <a:r>
              <a:rPr lang="en-US" sz="2800" u="sng" dirty="0" smtClean="0"/>
              <a:t>Sample Outcomes</a:t>
            </a:r>
            <a:r>
              <a:rPr lang="en-US" sz="2800" dirty="0" smtClean="0"/>
              <a:t>”)</a:t>
            </a:r>
          </a:p>
        </p:txBody>
      </p:sp>
      <p:sp>
        <p:nvSpPr>
          <p:cNvPr id="617475" name="Rectangle 3"/>
          <p:cNvSpPr>
            <a:spLocks noGrp="1" noChangeArrowheads="1"/>
          </p:cNvSpPr>
          <p:nvPr>
            <p:ph type="body" idx="1"/>
          </p:nvPr>
        </p:nvSpPr>
        <p:spPr>
          <a:xfrm>
            <a:off x="381000" y="1600200"/>
            <a:ext cx="7929563" cy="4572000"/>
          </a:xfrm>
        </p:spPr>
        <p:txBody>
          <a:bodyPr/>
          <a:lstStyle/>
          <a:p>
            <a:pPr lvl="1" eaLnBrk="1" hangingPunct="1"/>
            <a:r>
              <a:rPr lang="en-US" dirty="0" smtClean="0"/>
              <a:t>“OUTCOMES” = proportions, means, etc. </a:t>
            </a:r>
          </a:p>
          <a:p>
            <a:pPr lvl="1" eaLnBrk="1" hangingPunct="1"/>
            <a:r>
              <a:rPr lang="en-US" dirty="0" smtClean="0"/>
              <a:t>Hypothetical, based on infinite random sampling, a mathematical description of all possible sampling event outcomes </a:t>
            </a:r>
          </a:p>
          <a:p>
            <a:pPr lvl="2" eaLnBrk="1" hangingPunct="1"/>
            <a:r>
              <a:rPr lang="en-US" dirty="0" smtClean="0"/>
              <a:t>And the probability of each one</a:t>
            </a:r>
          </a:p>
          <a:p>
            <a:pPr lvl="1" eaLnBrk="1" hangingPunct="1"/>
            <a:r>
              <a:rPr lang="en-US" dirty="0" smtClean="0"/>
              <a:t>Permits us to make the link between sample and population… </a:t>
            </a:r>
          </a:p>
          <a:p>
            <a:pPr lvl="2" eaLnBrk="1" hangingPunct="1"/>
            <a:r>
              <a:rPr lang="en-US" dirty="0" smtClean="0"/>
              <a:t>Answer the question: “What is the likelihood that a sample finding accurately reflects the population parameter?”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1747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1747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1747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1747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1747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747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Sampling Distributions</a:t>
            </a:r>
            <a:endParaRPr lang="en-US" dirty="0"/>
          </a:p>
        </p:txBody>
      </p:sp>
      <p:sp>
        <p:nvSpPr>
          <p:cNvPr id="3" name="Content Placeholder 2"/>
          <p:cNvSpPr>
            <a:spLocks noGrp="1"/>
          </p:cNvSpPr>
          <p:nvPr>
            <p:ph idx="1"/>
          </p:nvPr>
        </p:nvSpPr>
        <p:spPr/>
        <p:txBody>
          <a:bodyPr/>
          <a:lstStyle/>
          <a:p>
            <a:r>
              <a:rPr lang="en-US" dirty="0" smtClean="0"/>
              <a:t>Many sampling distributions are “normal”</a:t>
            </a:r>
          </a:p>
          <a:p>
            <a:pPr lvl="1"/>
            <a:r>
              <a:rPr lang="en-US" dirty="0" smtClean="0"/>
              <a:t>Sample proportions and sample means</a:t>
            </a:r>
          </a:p>
          <a:p>
            <a:pPr lvl="1" eaLnBrk="1" hangingPunct="1"/>
            <a:r>
              <a:rPr lang="en-US" b="1" dirty="0"/>
              <a:t>Central Limit Theorem:</a:t>
            </a:r>
          </a:p>
          <a:p>
            <a:pPr lvl="2" eaLnBrk="1" hangingPunct="1"/>
            <a:r>
              <a:rPr lang="en-US" sz="2000" i="1" dirty="0"/>
              <a:t>Regardless of the shape of a raw score distribution (sample or population) of an interval-ratio variable, the sampling distribution will be approximately normal, </a:t>
            </a:r>
            <a:r>
              <a:rPr lang="en-US" sz="2000" b="1" i="1" u="sng" dirty="0"/>
              <a:t>as long as sample size is </a:t>
            </a:r>
            <a:r>
              <a:rPr lang="en-US" sz="2000" b="1" i="1" u="sng" dirty="0">
                <a:cs typeface="Arial" charset="0"/>
              </a:rPr>
              <a:t>≥ </a:t>
            </a:r>
            <a:r>
              <a:rPr lang="en-US" sz="2000" b="1" i="1" u="sng" dirty="0" smtClean="0">
                <a:cs typeface="Arial" charset="0"/>
              </a:rPr>
              <a:t>100</a:t>
            </a:r>
          </a:p>
          <a:p>
            <a:pPr lvl="2" eaLnBrk="1" hangingPunct="1"/>
            <a:r>
              <a:rPr lang="en-US" sz="2000" dirty="0" smtClean="0"/>
              <a:t>This allows us to use z-scores to figure out standard errors </a:t>
            </a:r>
          </a:p>
          <a:p>
            <a:pPr lvl="3"/>
            <a:r>
              <a:rPr lang="en-US" dirty="0" smtClean="0"/>
              <a:t>+/- 1.96 z-scores on a normal distribution will always include 95% of outcomes </a:t>
            </a:r>
            <a:endParaRPr lang="en-US" dirty="0"/>
          </a:p>
        </p:txBody>
      </p:sp>
    </p:spTree>
    <p:extLst>
      <p:ext uri="{BB962C8B-B14F-4D97-AF65-F5344CB8AC3E}">
        <p14:creationId xmlns:p14="http://schemas.microsoft.com/office/powerpoint/2010/main" val="1914179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381000"/>
            <a:ext cx="8229600" cy="790575"/>
          </a:xfrm>
        </p:spPr>
        <p:txBody>
          <a:bodyPr/>
          <a:lstStyle/>
          <a:p>
            <a:pPr lvl="2" eaLnBrk="1" hangingPunct="1"/>
            <a:r>
              <a:rPr lang="en-US" sz="2800" dirty="0" smtClean="0"/>
              <a:t/>
            </a:r>
            <a:br>
              <a:rPr lang="en-US" sz="2800" dirty="0" smtClean="0"/>
            </a:br>
            <a:r>
              <a:rPr lang="en-US" sz="3200" dirty="0" smtClean="0"/>
              <a:t>Sampling Distributions: </a:t>
            </a:r>
            <a:r>
              <a:rPr lang="en-US" sz="3200" b="1" dirty="0" smtClean="0"/>
              <a:t>Central tendency</a:t>
            </a:r>
            <a:r>
              <a:rPr lang="en-US" b="1" dirty="0"/>
              <a:t/>
            </a:r>
            <a:br>
              <a:rPr lang="en-US" b="1" dirty="0"/>
            </a:br>
            <a:endParaRPr lang="en-US" sz="3600" dirty="0" smtClean="0"/>
          </a:p>
        </p:txBody>
      </p:sp>
      <p:sp>
        <p:nvSpPr>
          <p:cNvPr id="621571" name="Rectangle 3"/>
          <p:cNvSpPr>
            <a:spLocks noGrp="1" noChangeArrowheads="1"/>
          </p:cNvSpPr>
          <p:nvPr>
            <p:ph type="body" idx="1"/>
          </p:nvPr>
        </p:nvSpPr>
        <p:spPr>
          <a:xfrm>
            <a:off x="457200" y="1447800"/>
            <a:ext cx="8229600" cy="5257800"/>
          </a:xfrm>
        </p:spPr>
        <p:txBody>
          <a:bodyPr/>
          <a:lstStyle/>
          <a:p>
            <a:pPr lvl="1" eaLnBrk="1" hangingPunct="1"/>
            <a:r>
              <a:rPr lang="en-US" dirty="0" smtClean="0"/>
              <a:t>Sample outcomes (means, proportions, etc.) will cluster around the population outcomes </a:t>
            </a:r>
          </a:p>
          <a:p>
            <a:pPr lvl="1" eaLnBrk="1" hangingPunct="1"/>
            <a:r>
              <a:rPr lang="en-US" dirty="0" smtClean="0"/>
              <a:t>Since samples are random, the sample outcomes should be distributed equally on either side of the population outcome</a:t>
            </a:r>
          </a:p>
          <a:p>
            <a:pPr lvl="2" eaLnBrk="1" hangingPunct="1">
              <a:spcBef>
                <a:spcPct val="0"/>
              </a:spcBef>
            </a:pPr>
            <a:r>
              <a:rPr lang="en-US" dirty="0" smtClean="0"/>
              <a:t>The mean of the sampling distribution for sample means (a bunch of x’s) is always equal to the population mean (</a:t>
            </a:r>
            <a:r>
              <a:rPr lang="el-GR" b="1" dirty="0" smtClean="0">
                <a:latin typeface="Arial" charset="0"/>
                <a:cs typeface="Arial" charset="0"/>
              </a:rPr>
              <a:t>μ</a:t>
            </a:r>
            <a:r>
              <a:rPr lang="en-US" b="1" dirty="0" smtClean="0">
                <a:latin typeface="Arial" charset="0"/>
                <a:cs typeface="Arial" charset="0"/>
              </a:rPr>
              <a:t>) </a:t>
            </a:r>
            <a:endParaRPr lang="en-US" dirty="0" smtClean="0"/>
          </a:p>
          <a:p>
            <a:pPr lvl="2" eaLnBrk="1" hangingPunct="1">
              <a:spcBef>
                <a:spcPct val="0"/>
              </a:spcBef>
            </a:pPr>
            <a:r>
              <a:rPr lang="en-US" dirty="0" smtClean="0"/>
              <a:t>The mean of the sampling distributions for proportions (infinite number of sample p’s), is equal to the population value P</a:t>
            </a:r>
            <a:r>
              <a:rPr lang="el-GR" sz="1400" b="1" dirty="0" smtClean="0">
                <a:latin typeface="Arial" charset="0"/>
                <a:cs typeface="Arial" charset="0"/>
              </a:rPr>
              <a:t>μ</a:t>
            </a:r>
            <a:endParaRPr lang="en-US" sz="1400" dirty="0" smtClean="0"/>
          </a:p>
        </p:txBody>
      </p:sp>
      <p:sp>
        <p:nvSpPr>
          <p:cNvPr id="4" name="Line 11"/>
          <p:cNvSpPr>
            <a:spLocks noChangeShapeType="1"/>
          </p:cNvSpPr>
          <p:nvPr/>
        </p:nvSpPr>
        <p:spPr bwMode="auto">
          <a:xfrm flipV="1">
            <a:off x="4278573" y="4191000"/>
            <a:ext cx="152400" cy="0"/>
          </a:xfrm>
          <a:prstGeom prst="line">
            <a:avLst/>
          </a:prstGeom>
          <a:ln>
            <a:headEnd/>
            <a:tailEnd/>
          </a:ln>
        </p:spPr>
        <p:style>
          <a:lnRef idx="2">
            <a:schemeClr val="accent4"/>
          </a:lnRef>
          <a:fillRef idx="0">
            <a:schemeClr val="accent4"/>
          </a:fillRef>
          <a:effectRef idx="1">
            <a:schemeClr val="accent4"/>
          </a:effectRef>
          <a:fontRef idx="minor">
            <a:schemeClr val="tx1"/>
          </a:fontRef>
        </p:style>
        <p:txBody>
          <a:bodyPr anchor="ctr"/>
          <a:lstStyle/>
          <a:p>
            <a:endParaRPr lang="en-US" dirty="0">
              <a:ln>
                <a:solidFill>
                  <a:schemeClr val="tx1"/>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2157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2157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21571">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2157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1571"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33400" y="0"/>
            <a:ext cx="8153400" cy="1143000"/>
          </a:xfrm>
        </p:spPr>
        <p:txBody>
          <a:bodyPr/>
          <a:lstStyle/>
          <a:p>
            <a:pPr eaLnBrk="1" hangingPunct="1"/>
            <a:r>
              <a:rPr lang="en-US" sz="3600" dirty="0" smtClean="0"/>
              <a:t>Sampling Distribution: Dispersion</a:t>
            </a:r>
          </a:p>
        </p:txBody>
      </p:sp>
      <mc:AlternateContent xmlns:mc="http://schemas.openxmlformats.org/markup-compatibility/2006" xmlns:a14="http://schemas.microsoft.com/office/drawing/2010/main">
        <mc:Choice Requires="a14">
          <p:sp>
            <p:nvSpPr>
              <p:cNvPr id="625667" name="Rectangle 3"/>
              <p:cNvSpPr>
                <a:spLocks noGrp="1" noChangeArrowheads="1"/>
              </p:cNvSpPr>
              <p:nvPr>
                <p:ph type="body" idx="1"/>
              </p:nvPr>
            </p:nvSpPr>
            <p:spPr>
              <a:xfrm>
                <a:off x="685800" y="1371600"/>
                <a:ext cx="7620000" cy="4495800"/>
              </a:xfrm>
            </p:spPr>
            <p:txBody>
              <a:bodyPr/>
              <a:lstStyle/>
              <a:p>
                <a:pPr eaLnBrk="1" hangingPunct="1"/>
                <a:r>
                  <a:rPr lang="en-US" dirty="0" smtClean="0"/>
                  <a:t>Standard Error (SE)</a:t>
                </a:r>
              </a:p>
              <a:p>
                <a:pPr lvl="1" eaLnBrk="1" hangingPunct="1"/>
                <a:r>
                  <a:rPr lang="en-US" sz="2600" dirty="0" smtClean="0"/>
                  <a:t>The standard deviation of a sampling distribution</a:t>
                </a:r>
              </a:p>
              <a:p>
                <a:pPr lvl="2" eaLnBrk="1" hangingPunct="1"/>
                <a:r>
                  <a:rPr lang="en-US" sz="2200" dirty="0" smtClean="0"/>
                  <a:t>Measures the spread of sampling error that occurs when a population is sampled repeatedly</a:t>
                </a:r>
              </a:p>
              <a:p>
                <a:pPr lvl="2" eaLnBrk="1" hangingPunct="1"/>
                <a:r>
                  <a:rPr lang="en-US" dirty="0" smtClean="0"/>
                  <a:t>How far does the typical sample outcome fall from the mean of the sampling distribution?</a:t>
                </a:r>
              </a:p>
              <a:p>
                <a:pPr lvl="2" eaLnBrk="1" hangingPunct="1"/>
                <a:r>
                  <a:rPr lang="en-US" dirty="0" smtClean="0"/>
                  <a:t>Formulas:</a:t>
                </a:r>
              </a:p>
              <a:p>
                <a:pPr lvl="3" eaLnBrk="1" hangingPunct="1">
                  <a:buFont typeface="Wingdings" pitchFamily="2" charset="2"/>
                  <a:buNone/>
                </a:pPr>
                <a:r>
                  <a:rPr lang="el-GR" dirty="0" smtClean="0">
                    <a:cs typeface="Arial" charset="0"/>
                  </a:rPr>
                  <a:t>σ</a:t>
                </a:r>
                <a:r>
                  <a:rPr lang="en-US" dirty="0" smtClean="0">
                    <a:cs typeface="Arial" charset="0"/>
                  </a:rPr>
                  <a:t> / √N (standard error for means)</a:t>
                </a:r>
              </a:p>
              <a:p>
                <a:pPr lvl="3" eaLnBrk="1" hangingPunct="1">
                  <a:buFont typeface="Wingdings" pitchFamily="2" charset="2"/>
                  <a:buNone/>
                </a:pPr>
                <a14:m>
                  <m:oMath xmlns:m="http://schemas.openxmlformats.org/officeDocument/2006/math">
                    <m:r>
                      <a:rPr lang="en-US" sz="2400" i="1" smtClean="0">
                        <a:latin typeface="Cambria Math"/>
                        <a:ea typeface="Cambria Math"/>
                        <a:cs typeface="Arial" charset="0"/>
                      </a:rPr>
                      <m:t>√</m:t>
                    </m:r>
                    <m:f>
                      <m:fPr>
                        <m:ctrlPr>
                          <a:rPr lang="en-US" sz="2400" i="1" smtClean="0">
                            <a:latin typeface="Cambria Math"/>
                            <a:ea typeface="Cambria Math"/>
                            <a:cs typeface="Arial" charset="0"/>
                          </a:rPr>
                        </m:ctrlPr>
                      </m:fPr>
                      <m:num>
                        <m:r>
                          <a:rPr lang="en-US" sz="2400" b="0" i="1" smtClean="0">
                            <a:latin typeface="Cambria Math"/>
                            <a:ea typeface="Cambria Math"/>
                            <a:cs typeface="Arial" charset="0"/>
                          </a:rPr>
                          <m:t>(</m:t>
                        </m:r>
                        <m:r>
                          <a:rPr lang="en-US" sz="2400" b="0" i="1" smtClean="0">
                            <a:latin typeface="Cambria Math"/>
                            <a:ea typeface="Cambria Math"/>
                            <a:cs typeface="Arial" charset="0"/>
                          </a:rPr>
                          <m:t>𝑃</m:t>
                        </m:r>
                        <m:r>
                          <a:rPr lang="en-US" sz="2400" b="0" i="1" smtClean="0">
                            <a:latin typeface="Cambria Math"/>
                            <a:ea typeface="Cambria Math"/>
                            <a:cs typeface="Arial" charset="0"/>
                          </a:rPr>
                          <m:t>(1−</m:t>
                        </m:r>
                        <m:r>
                          <a:rPr lang="en-US" sz="2400" b="0" i="1" smtClean="0">
                            <a:latin typeface="Cambria Math"/>
                            <a:ea typeface="Cambria Math"/>
                            <a:cs typeface="Arial" charset="0"/>
                          </a:rPr>
                          <m:t>𝑃</m:t>
                        </m:r>
                        <m:r>
                          <a:rPr lang="en-US" sz="2400" b="0" i="1" smtClean="0">
                            <a:latin typeface="Cambria Math"/>
                            <a:ea typeface="Cambria Math"/>
                            <a:cs typeface="Arial" charset="0"/>
                          </a:rPr>
                          <m:t>)</m:t>
                        </m:r>
                      </m:num>
                      <m:den>
                        <m:r>
                          <a:rPr lang="en-US" sz="2400" b="0" i="1" smtClean="0">
                            <a:latin typeface="Cambria Math"/>
                            <a:ea typeface="Cambria Math"/>
                            <a:cs typeface="Arial" charset="0"/>
                          </a:rPr>
                          <m:t>𝑁</m:t>
                        </m:r>
                      </m:den>
                    </m:f>
                  </m:oMath>
                </a14:m>
                <a:r>
                  <a:rPr lang="en-US" dirty="0" smtClean="0">
                    <a:cs typeface="Arial" charset="0"/>
                  </a:rPr>
                  <a:t>  (standard error for proportions)</a:t>
                </a:r>
              </a:p>
              <a:p>
                <a:pPr lvl="3" eaLnBrk="1" hangingPunct="1"/>
                <a:endParaRPr lang="en-US" sz="2200" dirty="0" smtClean="0"/>
              </a:p>
            </p:txBody>
          </p:sp>
        </mc:Choice>
        <mc:Fallback xmlns="">
          <p:sp>
            <p:nvSpPr>
              <p:cNvPr id="625667" name="Rectangle 3"/>
              <p:cNvSpPr>
                <a:spLocks noGrp="1" noRot="1" noChangeAspect="1" noMove="1" noResize="1" noEditPoints="1" noAdjustHandles="1" noChangeArrowheads="1" noChangeShapeType="1" noTextEdit="1"/>
              </p:cNvSpPr>
              <p:nvPr>
                <p:ph type="body" idx="1"/>
              </p:nvPr>
            </p:nvSpPr>
            <p:spPr>
              <a:xfrm>
                <a:off x="685800" y="1371600"/>
                <a:ext cx="7620000" cy="4495800"/>
              </a:xfrm>
              <a:blipFill rotWithShape="1">
                <a:blip r:embed="rId3"/>
                <a:stretch>
                  <a:fillRect l="-1120" t="-1762" r="-1600"/>
                </a:stretch>
              </a:blipFill>
            </p:spPr>
            <p:txBody>
              <a:bodyPr/>
              <a:lstStyle/>
              <a:p>
                <a:r>
                  <a:rPr 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2566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2566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2566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2566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25667">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25667">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2566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566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457200" y="457200"/>
            <a:ext cx="8229600" cy="914400"/>
          </a:xfrm>
          <a:noFill/>
        </p:spPr>
        <p:txBody>
          <a:bodyPr/>
          <a:lstStyle/>
          <a:p>
            <a:pPr eaLnBrk="1" hangingPunct="1"/>
            <a:r>
              <a:rPr lang="en-US" sz="3600" smtClean="0"/>
              <a:t>1. Estimation</a:t>
            </a:r>
            <a:br>
              <a:rPr lang="en-US" sz="3600" smtClean="0"/>
            </a:br>
            <a:endParaRPr lang="en-US" sz="3600" smtClean="0"/>
          </a:p>
        </p:txBody>
      </p:sp>
      <p:sp>
        <p:nvSpPr>
          <p:cNvPr id="1028" name="Rectangle 3"/>
          <p:cNvSpPr>
            <a:spLocks noGrp="1" noChangeArrowheads="1"/>
          </p:cNvSpPr>
          <p:nvPr>
            <p:ph type="body" idx="4294967295"/>
          </p:nvPr>
        </p:nvSpPr>
        <p:spPr>
          <a:xfrm>
            <a:off x="0" y="1600200"/>
            <a:ext cx="8229600" cy="4525963"/>
          </a:xfrm>
        </p:spPr>
        <p:txBody>
          <a:bodyPr/>
          <a:lstStyle/>
          <a:p>
            <a:pPr eaLnBrk="1" hangingPunct="1">
              <a:buFont typeface="Wingdings" pitchFamily="2" charset="2"/>
              <a:buNone/>
            </a:pPr>
            <a:r>
              <a:rPr lang="en-US" smtClean="0"/>
              <a:t> </a:t>
            </a:r>
          </a:p>
        </p:txBody>
      </p:sp>
      <p:graphicFrame>
        <p:nvGraphicFramePr>
          <p:cNvPr id="1026" name="Object 2">
            <a:hlinkClick r:id="" action="ppaction://ole?verb=0"/>
          </p:cNvPr>
          <p:cNvGraphicFramePr>
            <a:graphicFrameLocks noGrp="1"/>
          </p:cNvGraphicFramePr>
          <p:nvPr>
            <p:ph idx="1"/>
          </p:nvPr>
        </p:nvGraphicFramePr>
        <p:xfrm>
          <a:off x="633413" y="2146300"/>
          <a:ext cx="7875587" cy="3556000"/>
        </p:xfrm>
        <a:graphic>
          <a:graphicData uri="http://schemas.openxmlformats.org/presentationml/2006/ole">
            <mc:AlternateContent xmlns:mc="http://schemas.openxmlformats.org/markup-compatibility/2006">
              <mc:Choice xmlns:v="urn:schemas-microsoft-com:vml" Requires="v">
                <p:oleObj spid="_x0000_s1033" name="VISIO" r:id="rId4" imgW="7875360" imgH="4141440" progId="Visio.Drawing.4">
                  <p:embed/>
                </p:oleObj>
              </mc:Choice>
              <mc:Fallback>
                <p:oleObj name="VISIO" r:id="rId4" imgW="7875360" imgH="4141440" progId="Visio.Drawing.4">
                  <p:embed/>
                  <p:pic>
                    <p:nvPicPr>
                      <p:cNvPr id="0" name="Object 2"/>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3413" y="2146300"/>
                        <a:ext cx="7875587" cy="3556000"/>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oleObj>
              </mc:Fallback>
            </mc:AlternateContent>
          </a:graphicData>
        </a:graphic>
      </p:graphicFrame>
      <p:sp>
        <p:nvSpPr>
          <p:cNvPr id="1029" name="Rectangle 5"/>
          <p:cNvSpPr>
            <a:spLocks noChangeArrowheads="1"/>
          </p:cNvSpPr>
          <p:nvPr/>
        </p:nvSpPr>
        <p:spPr bwMode="auto">
          <a:xfrm>
            <a:off x="3962400" y="4800600"/>
            <a:ext cx="1600200" cy="838200"/>
          </a:xfrm>
          <a:prstGeom prst="rect">
            <a:avLst/>
          </a:prstGeom>
          <a:solidFill>
            <a:srgbClr val="66FF33"/>
          </a:solidFill>
          <a:ln w="9525">
            <a:solidFill>
              <a:schemeClr val="tx1"/>
            </a:solidFill>
            <a:miter lim="800000"/>
            <a:headEnd/>
            <a:tailEnd/>
          </a:ln>
        </p:spPr>
        <p:txBody>
          <a:bodyPr wrap="none" anchor="ctr"/>
          <a:lstStyle/>
          <a:p>
            <a:pPr algn="ctr" eaLnBrk="1" hangingPunct="1"/>
            <a:r>
              <a:rPr lang="en-US" sz="2000" b="1">
                <a:solidFill>
                  <a:srgbClr val="FF9900"/>
                </a:solidFill>
                <a:latin typeface="Arial" charset="0"/>
              </a:rPr>
              <a:t>ESTIMATION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ixel">
  <a:themeElements>
    <a:clrScheme name="Pixel 15">
      <a:dk1>
        <a:srgbClr val="000000"/>
      </a:dk1>
      <a:lt1>
        <a:srgbClr val="FFFFCC"/>
      </a:lt1>
      <a:dk2>
        <a:srgbClr val="000000"/>
      </a:dk2>
      <a:lt2>
        <a:srgbClr val="00007D"/>
      </a:lt2>
      <a:accent1>
        <a:srgbClr val="9999FF"/>
      </a:accent1>
      <a:accent2>
        <a:srgbClr val="9999CC"/>
      </a:accent2>
      <a:accent3>
        <a:srgbClr val="FFFFE2"/>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
      <a:clrScheme name="Pixel 13">
        <a:dk1>
          <a:srgbClr val="008080"/>
        </a:dk1>
        <a:lt1>
          <a:srgbClr val="FFFFFF"/>
        </a:lt1>
        <a:dk2>
          <a:srgbClr val="FFFF99"/>
        </a:dk2>
        <a:lt2>
          <a:srgbClr val="FFFFFF"/>
        </a:lt2>
        <a:accent1>
          <a:srgbClr val="0099FF"/>
        </a:accent1>
        <a:accent2>
          <a:srgbClr val="009999"/>
        </a:accent2>
        <a:accent3>
          <a:srgbClr val="FFFFCA"/>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14">
        <a:dk1>
          <a:srgbClr val="000000"/>
        </a:dk1>
        <a:lt1>
          <a:srgbClr val="FFFF99"/>
        </a:lt1>
        <a:dk2>
          <a:srgbClr val="000000"/>
        </a:dk2>
        <a:lt2>
          <a:srgbClr val="00007D"/>
        </a:lt2>
        <a:accent1>
          <a:srgbClr val="9999FF"/>
        </a:accent1>
        <a:accent2>
          <a:srgbClr val="9999CC"/>
        </a:accent2>
        <a:accent3>
          <a:srgbClr val="FFFFCA"/>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
      <a:clrScheme name="Pixel 15">
        <a:dk1>
          <a:srgbClr val="000000"/>
        </a:dk1>
        <a:lt1>
          <a:srgbClr val="FFFFCC"/>
        </a:lt1>
        <a:dk2>
          <a:srgbClr val="000000"/>
        </a:dk2>
        <a:lt2>
          <a:srgbClr val="00007D"/>
        </a:lt2>
        <a:accent1>
          <a:srgbClr val="9999FF"/>
        </a:accent1>
        <a:accent2>
          <a:srgbClr val="9999CC"/>
        </a:accent2>
        <a:accent3>
          <a:srgbClr val="FFFFE2"/>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
      <a:clrScheme name="Pixel 16">
        <a:dk1>
          <a:srgbClr val="000000"/>
        </a:dk1>
        <a:lt1>
          <a:srgbClr val="FFFFCC"/>
        </a:lt1>
        <a:dk2>
          <a:srgbClr val="000000"/>
        </a:dk2>
        <a:lt2>
          <a:srgbClr val="808080"/>
        </a:lt2>
        <a:accent1>
          <a:srgbClr val="BBE0E3"/>
        </a:accent1>
        <a:accent2>
          <a:srgbClr val="333399"/>
        </a:accent2>
        <a:accent3>
          <a:srgbClr val="FFFFE2"/>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3757</TotalTime>
  <Words>1332</Words>
  <Application>Microsoft Office PowerPoint</Application>
  <PresentationFormat>On-screen Show (4:3)</PresentationFormat>
  <Paragraphs>188</Paragraphs>
  <Slides>20</Slides>
  <Notes>17</Notes>
  <HiddenSlides>0</HiddenSlides>
  <MMClips>0</MMClips>
  <ScaleCrop>false</ScaleCrop>
  <HeadingPairs>
    <vt:vector size="8" baseType="variant">
      <vt:variant>
        <vt:lpstr>Theme</vt:lpstr>
      </vt:variant>
      <vt:variant>
        <vt:i4>1</vt:i4>
      </vt:variant>
      <vt:variant>
        <vt:lpstr>Embedded OLE Servers</vt:lpstr>
      </vt:variant>
      <vt:variant>
        <vt:i4>1</vt:i4>
      </vt:variant>
      <vt:variant>
        <vt:lpstr>Slide Titles</vt:lpstr>
      </vt:variant>
      <vt:variant>
        <vt:i4>20</vt:i4>
      </vt:variant>
      <vt:variant>
        <vt:lpstr>Custom Shows</vt:lpstr>
      </vt:variant>
      <vt:variant>
        <vt:i4>1</vt:i4>
      </vt:variant>
    </vt:vector>
  </HeadingPairs>
  <TitlesOfParts>
    <vt:vector size="23" baseType="lpstr">
      <vt:lpstr>Pixel</vt:lpstr>
      <vt:lpstr>VISIO</vt:lpstr>
      <vt:lpstr>1. Exams 2. Sampling Distributions 3. Estimation + Confidence Intervals</vt:lpstr>
      <vt:lpstr>INFERENTIAL STATISTICS</vt:lpstr>
      <vt:lpstr>The “Catch-22” of Inferential Statistics</vt:lpstr>
      <vt:lpstr>PowerPoint Presentation</vt:lpstr>
      <vt:lpstr>Sampling Distribution (a.k.a. “Distribution of Sample Outcomes”)</vt:lpstr>
      <vt:lpstr>Sampling Distributions</vt:lpstr>
      <vt:lpstr> Sampling Distributions: Central tendency </vt:lpstr>
      <vt:lpstr>Sampling Distribution: Dispersion</vt:lpstr>
      <vt:lpstr>1. Estimation </vt:lpstr>
      <vt:lpstr>Introduction to Estimation</vt:lpstr>
      <vt:lpstr>Estimation</vt:lpstr>
      <vt:lpstr>Estimation1 : Pick Confidence Level</vt:lpstr>
      <vt:lpstr> Procedure for Constructing an Interval Estimate</vt:lpstr>
      <vt:lpstr>Calculate the Standard Error Based on Your Sample</vt:lpstr>
      <vt:lpstr>Putting it all Together</vt:lpstr>
      <vt:lpstr>Confidence intervals for proportions</vt:lpstr>
      <vt:lpstr>Example 2</vt:lpstr>
      <vt:lpstr>Estimation of Population Means</vt:lpstr>
      <vt:lpstr>CONSTRUCT CONFIDENCE INTERVALS</vt:lpstr>
      <vt:lpstr>What influences confidence intervals? </vt:lpstr>
      <vt:lpstr>Custom Show 1</vt:lpstr>
    </vt:vector>
  </TitlesOfParts>
  <Company>University of Minnesota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Structure of Research</dc:title>
  <dc:creator>R Weidner</dc:creator>
  <cp:lastModifiedBy>Jeffrey R Maahs</cp:lastModifiedBy>
  <cp:revision>429</cp:revision>
  <cp:lastPrinted>2012-02-21T21:15:00Z</cp:lastPrinted>
  <dcterms:created xsi:type="dcterms:W3CDTF">2003-01-24T02:11:46Z</dcterms:created>
  <dcterms:modified xsi:type="dcterms:W3CDTF">2012-02-21T21:16:28Z</dcterms:modified>
</cp:coreProperties>
</file>